
<file path=[Content_Types].xml><?xml version="1.0" encoding="utf-8"?>
<Types xmlns="http://schemas.openxmlformats.org/package/2006/content-types">
  <Default Extension="1"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1812" r:id="rId3"/>
    <p:sldId id="1816" r:id="rId4"/>
    <p:sldId id="1954" r:id="rId5"/>
    <p:sldId id="1813" r:id="rId6"/>
    <p:sldId id="1814" r:id="rId7"/>
    <p:sldId id="1815" r:id="rId8"/>
    <p:sldId id="1397" r:id="rId9"/>
    <p:sldId id="1398" r:id="rId10"/>
    <p:sldId id="1399" r:id="rId11"/>
    <p:sldId id="1400" r:id="rId12"/>
    <p:sldId id="1401" r:id="rId13"/>
    <p:sldId id="1402" r:id="rId14"/>
    <p:sldId id="1403" r:id="rId15"/>
    <p:sldId id="1404" r:id="rId16"/>
    <p:sldId id="273" r:id="rId17"/>
    <p:sldId id="364" r:id="rId18"/>
    <p:sldId id="258" r:id="rId19"/>
    <p:sldId id="259" r:id="rId20"/>
    <p:sldId id="261" r:id="rId21"/>
    <p:sldId id="1955" r:id="rId22"/>
    <p:sldId id="260" r:id="rId23"/>
    <p:sldId id="262" r:id="rId24"/>
    <p:sldId id="263" r:id="rId25"/>
    <p:sldId id="264" r:id="rId26"/>
    <p:sldId id="265" r:id="rId27"/>
    <p:sldId id="266" r:id="rId28"/>
    <p:sldId id="267" r:id="rId29"/>
    <p:sldId id="268" r:id="rId30"/>
    <p:sldId id="269" r:id="rId31"/>
    <p:sldId id="1956" r:id="rId32"/>
    <p:sldId id="345" r:id="rId33"/>
    <p:sldId id="346" r:id="rId34"/>
    <p:sldId id="347" r:id="rId35"/>
    <p:sldId id="348" r:id="rId36"/>
    <p:sldId id="1332" r:id="rId37"/>
    <p:sldId id="349" r:id="rId38"/>
    <p:sldId id="359" r:id="rId39"/>
    <p:sldId id="1405" r:id="rId40"/>
    <p:sldId id="1406" r:id="rId41"/>
    <p:sldId id="1407" r:id="rId42"/>
    <p:sldId id="1408" r:id="rId43"/>
    <p:sldId id="1409" r:id="rId44"/>
    <p:sldId id="1410" r:id="rId45"/>
    <p:sldId id="1413" r:id="rId46"/>
    <p:sldId id="1411" r:id="rId47"/>
    <p:sldId id="1412" r:id="rId48"/>
    <p:sldId id="270" r:id="rId49"/>
    <p:sldId id="271" r:id="rId50"/>
    <p:sldId id="272" r:id="rId51"/>
    <p:sldId id="366" r:id="rId52"/>
    <p:sldId id="365" r:id="rId53"/>
    <p:sldId id="367" r:id="rId54"/>
    <p:sldId id="927" r:id="rId55"/>
    <p:sldId id="931" r:id="rId56"/>
    <p:sldId id="368" r:id="rId57"/>
    <p:sldId id="928" r:id="rId58"/>
    <p:sldId id="515" r:id="rId59"/>
    <p:sldId id="369" r:id="rId60"/>
    <p:sldId id="370" r:id="rId61"/>
    <p:sldId id="513" r:id="rId62"/>
    <p:sldId id="929" r:id="rId63"/>
    <p:sldId id="514" r:id="rId64"/>
    <p:sldId id="372" r:id="rId65"/>
    <p:sldId id="373" r:id="rId66"/>
    <p:sldId id="374" r:id="rId67"/>
    <p:sldId id="375" r:id="rId68"/>
    <p:sldId id="376" r:id="rId69"/>
    <p:sldId id="930" r:id="rId70"/>
    <p:sldId id="516" r:id="rId71"/>
    <p:sldId id="377" r:id="rId72"/>
    <p:sldId id="378" r:id="rId73"/>
    <p:sldId id="379" r:id="rId74"/>
    <p:sldId id="380" r:id="rId75"/>
    <p:sldId id="381" r:id="rId76"/>
    <p:sldId id="382" r:id="rId77"/>
    <p:sldId id="383" r:id="rId78"/>
    <p:sldId id="384" r:id="rId79"/>
    <p:sldId id="385" r:id="rId80"/>
    <p:sldId id="517" r:id="rId81"/>
    <p:sldId id="386" r:id="rId82"/>
    <p:sldId id="387" r:id="rId83"/>
    <p:sldId id="388" r:id="rId84"/>
    <p:sldId id="389" r:id="rId85"/>
    <p:sldId id="390" r:id="rId86"/>
    <p:sldId id="391" r:id="rId87"/>
    <p:sldId id="394" r:id="rId88"/>
    <p:sldId id="395" r:id="rId89"/>
    <p:sldId id="396" r:id="rId90"/>
    <p:sldId id="397" r:id="rId91"/>
    <p:sldId id="398" r:id="rId92"/>
    <p:sldId id="293" r:id="rId93"/>
    <p:sldId id="294" r:id="rId94"/>
    <p:sldId id="295" r:id="rId95"/>
    <p:sldId id="296" r:id="rId96"/>
    <p:sldId id="297" r:id="rId97"/>
    <p:sldId id="1414" r:id="rId98"/>
    <p:sldId id="298" r:id="rId99"/>
    <p:sldId id="299" r:id="rId100"/>
    <p:sldId id="1789" r:id="rId101"/>
    <p:sldId id="300" r:id="rId102"/>
    <p:sldId id="304" r:id="rId103"/>
    <p:sldId id="1786" r:id="rId104"/>
    <p:sldId id="1787" r:id="rId105"/>
    <p:sldId id="1788" r:id="rId106"/>
    <p:sldId id="401" r:id="rId107"/>
    <p:sldId id="1415" r:id="rId108"/>
    <p:sldId id="302" r:id="rId109"/>
    <p:sldId id="1790" r:id="rId110"/>
    <p:sldId id="305" r:id="rId111"/>
    <p:sldId id="306" r:id="rId112"/>
    <p:sldId id="1745" r:id="rId113"/>
    <p:sldId id="1746" r:id="rId114"/>
    <p:sldId id="1791" r:id="rId115"/>
    <p:sldId id="307" r:id="rId116"/>
    <p:sldId id="308" r:id="rId117"/>
    <p:sldId id="309" r:id="rId118"/>
    <p:sldId id="310" r:id="rId119"/>
    <p:sldId id="1792" r:id="rId120"/>
    <p:sldId id="311" r:id="rId121"/>
    <p:sldId id="312" r:id="rId122"/>
    <p:sldId id="405" r:id="rId123"/>
    <p:sldId id="313" r:id="rId124"/>
    <p:sldId id="314" r:id="rId125"/>
    <p:sldId id="315" r:id="rId126"/>
    <p:sldId id="316" r:id="rId127"/>
    <p:sldId id="317" r:id="rId128"/>
    <p:sldId id="406" r:id="rId129"/>
    <p:sldId id="407" r:id="rId130"/>
    <p:sldId id="408" r:id="rId131"/>
    <p:sldId id="409" r:id="rId132"/>
    <p:sldId id="322" r:id="rId133"/>
    <p:sldId id="324" r:id="rId134"/>
    <p:sldId id="325" r:id="rId135"/>
    <p:sldId id="326" r:id="rId136"/>
    <p:sldId id="1416" r:id="rId137"/>
    <p:sldId id="1417" r:id="rId138"/>
    <p:sldId id="1418" r:id="rId139"/>
    <p:sldId id="1818" r:id="rId140"/>
    <p:sldId id="1819" r:id="rId141"/>
    <p:sldId id="1817" r:id="rId142"/>
    <p:sldId id="1420" r:id="rId143"/>
    <p:sldId id="327" r:id="rId144"/>
    <p:sldId id="1419" r:id="rId145"/>
    <p:sldId id="1794" r:id="rId146"/>
    <p:sldId id="328" r:id="rId147"/>
    <p:sldId id="933" r:id="rId148"/>
    <p:sldId id="1793" r:id="rId149"/>
    <p:sldId id="934" r:id="rId150"/>
    <p:sldId id="935" r:id="rId151"/>
    <p:sldId id="938" r:id="rId152"/>
    <p:sldId id="939" r:id="rId153"/>
    <p:sldId id="940" r:id="rId154"/>
    <p:sldId id="936" r:id="rId155"/>
    <p:sldId id="937" r:id="rId156"/>
    <p:sldId id="1421" r:id="rId157"/>
    <p:sldId id="330" r:id="rId158"/>
    <p:sldId id="1795" r:id="rId159"/>
    <p:sldId id="332" r:id="rId160"/>
    <p:sldId id="942" r:id="rId161"/>
    <p:sldId id="943" r:id="rId162"/>
    <p:sldId id="333" r:id="rId163"/>
    <p:sldId id="334" r:id="rId164"/>
    <p:sldId id="1422" r:id="rId165"/>
    <p:sldId id="1423" r:id="rId166"/>
    <p:sldId id="338" r:id="rId167"/>
    <p:sldId id="1957" r:id="rId168"/>
    <p:sldId id="1958" r:id="rId169"/>
    <p:sldId id="2074" r:id="rId170"/>
    <p:sldId id="1959" r:id="rId171"/>
    <p:sldId id="1960" r:id="rId172"/>
    <p:sldId id="1961" r:id="rId173"/>
    <p:sldId id="418" r:id="rId174"/>
    <p:sldId id="1430" r:id="rId175"/>
    <p:sldId id="410" r:id="rId176"/>
    <p:sldId id="412" r:id="rId177"/>
    <p:sldId id="413" r:id="rId178"/>
    <p:sldId id="416" r:id="rId179"/>
    <p:sldId id="417" r:id="rId180"/>
    <p:sldId id="1820" r:id="rId181"/>
    <p:sldId id="420" r:id="rId182"/>
    <p:sldId id="1431" r:id="rId183"/>
    <p:sldId id="421" r:id="rId184"/>
    <p:sldId id="1464" r:id="rId185"/>
    <p:sldId id="1846" r:id="rId186"/>
    <p:sldId id="1962" r:id="rId187"/>
    <p:sldId id="1965" r:id="rId188"/>
    <p:sldId id="1989" r:id="rId189"/>
    <p:sldId id="1990" r:id="rId190"/>
    <p:sldId id="1485" r:id="rId191"/>
    <p:sldId id="435" r:id="rId192"/>
    <p:sldId id="1966" r:id="rId193"/>
    <p:sldId id="1967" r:id="rId194"/>
    <p:sldId id="1769" r:id="rId195"/>
    <p:sldId id="1770" r:id="rId196"/>
    <p:sldId id="442" r:id="rId197"/>
    <p:sldId id="1771" r:id="rId198"/>
    <p:sldId id="1974" r:id="rId199"/>
    <p:sldId id="2075" r:id="rId200"/>
    <p:sldId id="1992" r:id="rId201"/>
    <p:sldId id="1995" r:id="rId202"/>
    <p:sldId id="1994" r:id="rId203"/>
    <p:sldId id="519" r:id="rId204"/>
    <p:sldId id="1972" r:id="rId205"/>
    <p:sldId id="1973" r:id="rId206"/>
    <p:sldId id="984" r:id="rId207"/>
    <p:sldId id="1968" r:id="rId208"/>
    <p:sldId id="1996" r:id="rId209"/>
    <p:sldId id="1969" r:id="rId210"/>
    <p:sldId id="1483" r:id="rId211"/>
    <p:sldId id="1484" r:id="rId212"/>
    <p:sldId id="1847" r:id="rId213"/>
    <p:sldId id="1970" r:id="rId214"/>
    <p:sldId id="1971" r:id="rId2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71B7-00DE-E680-D55E-A0D7A39CA0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863804-7B39-753D-665F-19AC9B1206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ABB902-406E-4F42-668A-D27177682DA3}"/>
              </a:ext>
            </a:extLst>
          </p:cNvPr>
          <p:cNvSpPr>
            <a:spLocks noGrp="1"/>
          </p:cNvSpPr>
          <p:nvPr>
            <p:ph type="dt" sz="half" idx="10"/>
          </p:nvPr>
        </p:nvSpPr>
        <p:spPr/>
        <p:txBody>
          <a:bodyPr/>
          <a:lstStyle/>
          <a:p>
            <a:fld id="{68E639E4-3EDA-49B5-BBC1-CCEB7BBED993}" type="datetimeFigureOut">
              <a:rPr lang="en-US" smtClean="0"/>
              <a:t>12/14/2023</a:t>
            </a:fld>
            <a:endParaRPr lang="en-US"/>
          </a:p>
        </p:txBody>
      </p:sp>
      <p:sp>
        <p:nvSpPr>
          <p:cNvPr id="5" name="Footer Placeholder 4">
            <a:extLst>
              <a:ext uri="{FF2B5EF4-FFF2-40B4-BE49-F238E27FC236}">
                <a16:creationId xmlns:a16="http://schemas.microsoft.com/office/drawing/2014/main" id="{6769A58D-A27F-384E-1D4C-18AA71B8AB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4A6089-FB5F-F24F-9264-BE30200AEEFE}"/>
              </a:ext>
            </a:extLst>
          </p:cNvPr>
          <p:cNvSpPr>
            <a:spLocks noGrp="1"/>
          </p:cNvSpPr>
          <p:nvPr>
            <p:ph type="sldNum" sz="quarter" idx="12"/>
          </p:nvPr>
        </p:nvSpPr>
        <p:spPr/>
        <p:txBody>
          <a:bodyPr/>
          <a:lstStyle/>
          <a:p>
            <a:fld id="{BAF579E8-B45C-4699-95C1-09470F8B4C6D}" type="slidenum">
              <a:rPr lang="en-US" smtClean="0"/>
              <a:t>‹#›</a:t>
            </a:fld>
            <a:endParaRPr lang="en-US"/>
          </a:p>
        </p:txBody>
      </p:sp>
    </p:spTree>
    <p:extLst>
      <p:ext uri="{BB962C8B-B14F-4D97-AF65-F5344CB8AC3E}">
        <p14:creationId xmlns:p14="http://schemas.microsoft.com/office/powerpoint/2010/main" val="109894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6FDE-D416-D9E1-7295-279D8343D7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53BB90-5CE1-EDBC-F8A3-3A805727E0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F63923-B68F-9DAD-933A-15965CC4A542}"/>
              </a:ext>
            </a:extLst>
          </p:cNvPr>
          <p:cNvSpPr>
            <a:spLocks noGrp="1"/>
          </p:cNvSpPr>
          <p:nvPr>
            <p:ph type="dt" sz="half" idx="10"/>
          </p:nvPr>
        </p:nvSpPr>
        <p:spPr/>
        <p:txBody>
          <a:bodyPr/>
          <a:lstStyle/>
          <a:p>
            <a:fld id="{68E639E4-3EDA-49B5-BBC1-CCEB7BBED993}" type="datetimeFigureOut">
              <a:rPr lang="en-US" smtClean="0"/>
              <a:t>12/14/2023</a:t>
            </a:fld>
            <a:endParaRPr lang="en-US"/>
          </a:p>
        </p:txBody>
      </p:sp>
      <p:sp>
        <p:nvSpPr>
          <p:cNvPr id="5" name="Footer Placeholder 4">
            <a:extLst>
              <a:ext uri="{FF2B5EF4-FFF2-40B4-BE49-F238E27FC236}">
                <a16:creationId xmlns:a16="http://schemas.microsoft.com/office/drawing/2014/main" id="{57E3C270-A8A2-B93E-9E71-8926FDEAC3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EAD3CD-E18C-C193-C1B4-811B004BE53D}"/>
              </a:ext>
            </a:extLst>
          </p:cNvPr>
          <p:cNvSpPr>
            <a:spLocks noGrp="1"/>
          </p:cNvSpPr>
          <p:nvPr>
            <p:ph type="sldNum" sz="quarter" idx="12"/>
          </p:nvPr>
        </p:nvSpPr>
        <p:spPr/>
        <p:txBody>
          <a:bodyPr/>
          <a:lstStyle/>
          <a:p>
            <a:fld id="{BAF579E8-B45C-4699-95C1-09470F8B4C6D}" type="slidenum">
              <a:rPr lang="en-US" smtClean="0"/>
              <a:t>‹#›</a:t>
            </a:fld>
            <a:endParaRPr lang="en-US"/>
          </a:p>
        </p:txBody>
      </p:sp>
    </p:spTree>
    <p:extLst>
      <p:ext uri="{BB962C8B-B14F-4D97-AF65-F5344CB8AC3E}">
        <p14:creationId xmlns:p14="http://schemas.microsoft.com/office/powerpoint/2010/main" val="1184236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F560C9-C2DA-7A78-7C80-CA0B09D4F1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9FB7C1-5945-1BF3-92B6-2D122F87C7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A3944-5426-B14F-3942-E25CF7011733}"/>
              </a:ext>
            </a:extLst>
          </p:cNvPr>
          <p:cNvSpPr>
            <a:spLocks noGrp="1"/>
          </p:cNvSpPr>
          <p:nvPr>
            <p:ph type="dt" sz="half" idx="10"/>
          </p:nvPr>
        </p:nvSpPr>
        <p:spPr/>
        <p:txBody>
          <a:bodyPr/>
          <a:lstStyle/>
          <a:p>
            <a:fld id="{68E639E4-3EDA-49B5-BBC1-CCEB7BBED993}" type="datetimeFigureOut">
              <a:rPr lang="en-US" smtClean="0"/>
              <a:t>12/14/2023</a:t>
            </a:fld>
            <a:endParaRPr lang="en-US"/>
          </a:p>
        </p:txBody>
      </p:sp>
      <p:sp>
        <p:nvSpPr>
          <p:cNvPr id="5" name="Footer Placeholder 4">
            <a:extLst>
              <a:ext uri="{FF2B5EF4-FFF2-40B4-BE49-F238E27FC236}">
                <a16:creationId xmlns:a16="http://schemas.microsoft.com/office/drawing/2014/main" id="{323D417A-084D-F413-0D82-8EA698C1D0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78A768-A1EF-B658-D113-CE309DDB3316}"/>
              </a:ext>
            </a:extLst>
          </p:cNvPr>
          <p:cNvSpPr>
            <a:spLocks noGrp="1"/>
          </p:cNvSpPr>
          <p:nvPr>
            <p:ph type="sldNum" sz="quarter" idx="12"/>
          </p:nvPr>
        </p:nvSpPr>
        <p:spPr/>
        <p:txBody>
          <a:bodyPr/>
          <a:lstStyle/>
          <a:p>
            <a:fld id="{BAF579E8-B45C-4699-95C1-09470F8B4C6D}" type="slidenum">
              <a:rPr lang="en-US" smtClean="0"/>
              <a:t>‹#›</a:t>
            </a:fld>
            <a:endParaRPr lang="en-US"/>
          </a:p>
        </p:txBody>
      </p:sp>
    </p:spTree>
    <p:extLst>
      <p:ext uri="{BB962C8B-B14F-4D97-AF65-F5344CB8AC3E}">
        <p14:creationId xmlns:p14="http://schemas.microsoft.com/office/powerpoint/2010/main" val="4012324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A08A5-2CAA-277B-9D70-7FDDC5918C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116304-DB20-6FCF-D12E-4E58F49C1D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25F00-7A5D-8075-035E-DD626EE017ED}"/>
              </a:ext>
            </a:extLst>
          </p:cNvPr>
          <p:cNvSpPr>
            <a:spLocks noGrp="1"/>
          </p:cNvSpPr>
          <p:nvPr>
            <p:ph type="dt" sz="half" idx="10"/>
          </p:nvPr>
        </p:nvSpPr>
        <p:spPr/>
        <p:txBody>
          <a:bodyPr/>
          <a:lstStyle/>
          <a:p>
            <a:fld id="{68E639E4-3EDA-49B5-BBC1-CCEB7BBED993}" type="datetimeFigureOut">
              <a:rPr lang="en-US" smtClean="0"/>
              <a:t>12/14/2023</a:t>
            </a:fld>
            <a:endParaRPr lang="en-US"/>
          </a:p>
        </p:txBody>
      </p:sp>
      <p:sp>
        <p:nvSpPr>
          <p:cNvPr id="5" name="Footer Placeholder 4">
            <a:extLst>
              <a:ext uri="{FF2B5EF4-FFF2-40B4-BE49-F238E27FC236}">
                <a16:creationId xmlns:a16="http://schemas.microsoft.com/office/drawing/2014/main" id="{FCB24892-014A-A7CE-6F57-C229C4792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2324EC-C0E9-A395-5A70-116EAA177AB2}"/>
              </a:ext>
            </a:extLst>
          </p:cNvPr>
          <p:cNvSpPr>
            <a:spLocks noGrp="1"/>
          </p:cNvSpPr>
          <p:nvPr>
            <p:ph type="sldNum" sz="quarter" idx="12"/>
          </p:nvPr>
        </p:nvSpPr>
        <p:spPr/>
        <p:txBody>
          <a:bodyPr/>
          <a:lstStyle/>
          <a:p>
            <a:fld id="{BAF579E8-B45C-4699-95C1-09470F8B4C6D}" type="slidenum">
              <a:rPr lang="en-US" smtClean="0"/>
              <a:t>‹#›</a:t>
            </a:fld>
            <a:endParaRPr lang="en-US"/>
          </a:p>
        </p:txBody>
      </p:sp>
    </p:spTree>
    <p:extLst>
      <p:ext uri="{BB962C8B-B14F-4D97-AF65-F5344CB8AC3E}">
        <p14:creationId xmlns:p14="http://schemas.microsoft.com/office/powerpoint/2010/main" val="1613948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EA42-1848-F4EE-1E16-6CB579E8C6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14F236-D240-F6DA-3C74-D619623BDB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46FD3C-B161-609F-F363-C64879319519}"/>
              </a:ext>
            </a:extLst>
          </p:cNvPr>
          <p:cNvSpPr>
            <a:spLocks noGrp="1"/>
          </p:cNvSpPr>
          <p:nvPr>
            <p:ph type="dt" sz="half" idx="10"/>
          </p:nvPr>
        </p:nvSpPr>
        <p:spPr/>
        <p:txBody>
          <a:bodyPr/>
          <a:lstStyle/>
          <a:p>
            <a:fld id="{68E639E4-3EDA-49B5-BBC1-CCEB7BBED993}" type="datetimeFigureOut">
              <a:rPr lang="en-US" smtClean="0"/>
              <a:t>12/14/2023</a:t>
            </a:fld>
            <a:endParaRPr lang="en-US"/>
          </a:p>
        </p:txBody>
      </p:sp>
      <p:sp>
        <p:nvSpPr>
          <p:cNvPr id="5" name="Footer Placeholder 4">
            <a:extLst>
              <a:ext uri="{FF2B5EF4-FFF2-40B4-BE49-F238E27FC236}">
                <a16:creationId xmlns:a16="http://schemas.microsoft.com/office/drawing/2014/main" id="{047F19BA-2A7C-5758-B0CC-9E1CBF9751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0E0BE5-890A-F5C1-3C4D-E9277090F1AE}"/>
              </a:ext>
            </a:extLst>
          </p:cNvPr>
          <p:cNvSpPr>
            <a:spLocks noGrp="1"/>
          </p:cNvSpPr>
          <p:nvPr>
            <p:ph type="sldNum" sz="quarter" idx="12"/>
          </p:nvPr>
        </p:nvSpPr>
        <p:spPr/>
        <p:txBody>
          <a:bodyPr/>
          <a:lstStyle/>
          <a:p>
            <a:fld id="{BAF579E8-B45C-4699-95C1-09470F8B4C6D}" type="slidenum">
              <a:rPr lang="en-US" smtClean="0"/>
              <a:t>‹#›</a:t>
            </a:fld>
            <a:endParaRPr lang="en-US"/>
          </a:p>
        </p:txBody>
      </p:sp>
    </p:spTree>
    <p:extLst>
      <p:ext uri="{BB962C8B-B14F-4D97-AF65-F5344CB8AC3E}">
        <p14:creationId xmlns:p14="http://schemas.microsoft.com/office/powerpoint/2010/main" val="758219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935D-A01D-D369-6BB7-AAD3B29074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25109C-1E37-19FF-4ABF-BE5C3FB149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6C3727-653C-358B-435D-FF40736398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B9D2C8-43B9-2905-D9F0-3471A6FDFAA0}"/>
              </a:ext>
            </a:extLst>
          </p:cNvPr>
          <p:cNvSpPr>
            <a:spLocks noGrp="1"/>
          </p:cNvSpPr>
          <p:nvPr>
            <p:ph type="dt" sz="half" idx="10"/>
          </p:nvPr>
        </p:nvSpPr>
        <p:spPr/>
        <p:txBody>
          <a:bodyPr/>
          <a:lstStyle/>
          <a:p>
            <a:fld id="{68E639E4-3EDA-49B5-BBC1-CCEB7BBED993}" type="datetimeFigureOut">
              <a:rPr lang="en-US" smtClean="0"/>
              <a:t>12/14/2023</a:t>
            </a:fld>
            <a:endParaRPr lang="en-US"/>
          </a:p>
        </p:txBody>
      </p:sp>
      <p:sp>
        <p:nvSpPr>
          <p:cNvPr id="6" name="Footer Placeholder 5">
            <a:extLst>
              <a:ext uri="{FF2B5EF4-FFF2-40B4-BE49-F238E27FC236}">
                <a16:creationId xmlns:a16="http://schemas.microsoft.com/office/drawing/2014/main" id="{98FC65F5-E268-1C1A-DE15-17B1AEEEF8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8BA77F-5708-AFE5-957C-78BAC859666E}"/>
              </a:ext>
            </a:extLst>
          </p:cNvPr>
          <p:cNvSpPr>
            <a:spLocks noGrp="1"/>
          </p:cNvSpPr>
          <p:nvPr>
            <p:ph type="sldNum" sz="quarter" idx="12"/>
          </p:nvPr>
        </p:nvSpPr>
        <p:spPr/>
        <p:txBody>
          <a:bodyPr/>
          <a:lstStyle/>
          <a:p>
            <a:fld id="{BAF579E8-B45C-4699-95C1-09470F8B4C6D}" type="slidenum">
              <a:rPr lang="en-US" smtClean="0"/>
              <a:t>‹#›</a:t>
            </a:fld>
            <a:endParaRPr lang="en-US"/>
          </a:p>
        </p:txBody>
      </p:sp>
    </p:spTree>
    <p:extLst>
      <p:ext uri="{BB962C8B-B14F-4D97-AF65-F5344CB8AC3E}">
        <p14:creationId xmlns:p14="http://schemas.microsoft.com/office/powerpoint/2010/main" val="3042978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7D654-8CEB-B126-5421-33C6C179FC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44F48F-99FD-FF99-ABDA-4F8A85CE4B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DDC42E-B33A-0BAE-1A11-1A2FDF3617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252D66-2CCE-118F-5242-4192ACA960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E210AB-84C7-6280-BAAE-E215471063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793899-D008-876F-BAF0-1C281FBA22E4}"/>
              </a:ext>
            </a:extLst>
          </p:cNvPr>
          <p:cNvSpPr>
            <a:spLocks noGrp="1"/>
          </p:cNvSpPr>
          <p:nvPr>
            <p:ph type="dt" sz="half" idx="10"/>
          </p:nvPr>
        </p:nvSpPr>
        <p:spPr/>
        <p:txBody>
          <a:bodyPr/>
          <a:lstStyle/>
          <a:p>
            <a:fld id="{68E639E4-3EDA-49B5-BBC1-CCEB7BBED993}" type="datetimeFigureOut">
              <a:rPr lang="en-US" smtClean="0"/>
              <a:t>12/14/2023</a:t>
            </a:fld>
            <a:endParaRPr lang="en-US"/>
          </a:p>
        </p:txBody>
      </p:sp>
      <p:sp>
        <p:nvSpPr>
          <p:cNvPr id="8" name="Footer Placeholder 7">
            <a:extLst>
              <a:ext uri="{FF2B5EF4-FFF2-40B4-BE49-F238E27FC236}">
                <a16:creationId xmlns:a16="http://schemas.microsoft.com/office/drawing/2014/main" id="{3548135C-689E-F73A-99B1-F3F996D737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261707-463B-020D-4096-BEBC961F6D37}"/>
              </a:ext>
            </a:extLst>
          </p:cNvPr>
          <p:cNvSpPr>
            <a:spLocks noGrp="1"/>
          </p:cNvSpPr>
          <p:nvPr>
            <p:ph type="sldNum" sz="quarter" idx="12"/>
          </p:nvPr>
        </p:nvSpPr>
        <p:spPr/>
        <p:txBody>
          <a:bodyPr/>
          <a:lstStyle/>
          <a:p>
            <a:fld id="{BAF579E8-B45C-4699-95C1-09470F8B4C6D}" type="slidenum">
              <a:rPr lang="en-US" smtClean="0"/>
              <a:t>‹#›</a:t>
            </a:fld>
            <a:endParaRPr lang="en-US"/>
          </a:p>
        </p:txBody>
      </p:sp>
    </p:spTree>
    <p:extLst>
      <p:ext uri="{BB962C8B-B14F-4D97-AF65-F5344CB8AC3E}">
        <p14:creationId xmlns:p14="http://schemas.microsoft.com/office/powerpoint/2010/main" val="3001227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812C-1009-B6D4-7C34-B5EDB1F7B5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F6989A-BA9A-132D-2717-255FEF93B2E2}"/>
              </a:ext>
            </a:extLst>
          </p:cNvPr>
          <p:cNvSpPr>
            <a:spLocks noGrp="1"/>
          </p:cNvSpPr>
          <p:nvPr>
            <p:ph type="dt" sz="half" idx="10"/>
          </p:nvPr>
        </p:nvSpPr>
        <p:spPr/>
        <p:txBody>
          <a:bodyPr/>
          <a:lstStyle/>
          <a:p>
            <a:fld id="{68E639E4-3EDA-49B5-BBC1-CCEB7BBED993}" type="datetimeFigureOut">
              <a:rPr lang="en-US" smtClean="0"/>
              <a:t>12/14/2023</a:t>
            </a:fld>
            <a:endParaRPr lang="en-US"/>
          </a:p>
        </p:txBody>
      </p:sp>
      <p:sp>
        <p:nvSpPr>
          <p:cNvPr id="4" name="Footer Placeholder 3">
            <a:extLst>
              <a:ext uri="{FF2B5EF4-FFF2-40B4-BE49-F238E27FC236}">
                <a16:creationId xmlns:a16="http://schemas.microsoft.com/office/drawing/2014/main" id="{CBCB0771-71AB-8166-F87E-80445CA51C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3DCB87-1E38-DF4A-81D5-99ECDC622BC5}"/>
              </a:ext>
            </a:extLst>
          </p:cNvPr>
          <p:cNvSpPr>
            <a:spLocks noGrp="1"/>
          </p:cNvSpPr>
          <p:nvPr>
            <p:ph type="sldNum" sz="quarter" idx="12"/>
          </p:nvPr>
        </p:nvSpPr>
        <p:spPr/>
        <p:txBody>
          <a:bodyPr/>
          <a:lstStyle/>
          <a:p>
            <a:fld id="{BAF579E8-B45C-4699-95C1-09470F8B4C6D}" type="slidenum">
              <a:rPr lang="en-US" smtClean="0"/>
              <a:t>‹#›</a:t>
            </a:fld>
            <a:endParaRPr lang="en-US"/>
          </a:p>
        </p:txBody>
      </p:sp>
    </p:spTree>
    <p:extLst>
      <p:ext uri="{BB962C8B-B14F-4D97-AF65-F5344CB8AC3E}">
        <p14:creationId xmlns:p14="http://schemas.microsoft.com/office/powerpoint/2010/main" val="3703269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E3A899-5AD3-FC87-72B0-785689510DCA}"/>
              </a:ext>
            </a:extLst>
          </p:cNvPr>
          <p:cNvSpPr>
            <a:spLocks noGrp="1"/>
          </p:cNvSpPr>
          <p:nvPr>
            <p:ph type="dt" sz="half" idx="10"/>
          </p:nvPr>
        </p:nvSpPr>
        <p:spPr/>
        <p:txBody>
          <a:bodyPr/>
          <a:lstStyle/>
          <a:p>
            <a:fld id="{68E639E4-3EDA-49B5-BBC1-CCEB7BBED993}" type="datetimeFigureOut">
              <a:rPr lang="en-US" smtClean="0"/>
              <a:t>12/14/2023</a:t>
            </a:fld>
            <a:endParaRPr lang="en-US"/>
          </a:p>
        </p:txBody>
      </p:sp>
      <p:sp>
        <p:nvSpPr>
          <p:cNvPr id="3" name="Footer Placeholder 2">
            <a:extLst>
              <a:ext uri="{FF2B5EF4-FFF2-40B4-BE49-F238E27FC236}">
                <a16:creationId xmlns:a16="http://schemas.microsoft.com/office/drawing/2014/main" id="{24E3BA51-ADE6-7D2C-10F9-A25AD31FC6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5F375E-A1E8-4F40-72EB-D6F340BE0508}"/>
              </a:ext>
            </a:extLst>
          </p:cNvPr>
          <p:cNvSpPr>
            <a:spLocks noGrp="1"/>
          </p:cNvSpPr>
          <p:nvPr>
            <p:ph type="sldNum" sz="quarter" idx="12"/>
          </p:nvPr>
        </p:nvSpPr>
        <p:spPr/>
        <p:txBody>
          <a:bodyPr/>
          <a:lstStyle/>
          <a:p>
            <a:fld id="{BAF579E8-B45C-4699-95C1-09470F8B4C6D}" type="slidenum">
              <a:rPr lang="en-US" smtClean="0"/>
              <a:t>‹#›</a:t>
            </a:fld>
            <a:endParaRPr lang="en-US"/>
          </a:p>
        </p:txBody>
      </p:sp>
    </p:spTree>
    <p:extLst>
      <p:ext uri="{BB962C8B-B14F-4D97-AF65-F5344CB8AC3E}">
        <p14:creationId xmlns:p14="http://schemas.microsoft.com/office/powerpoint/2010/main" val="3485628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54AC2-0024-2104-6565-AE2CF24409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2FE20E-F5A5-3BC9-7A5F-0B7BF57E3A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37A72B-D181-CF96-05E8-083ED461D5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86E8B8-F011-C38E-48A7-75E65E69274F}"/>
              </a:ext>
            </a:extLst>
          </p:cNvPr>
          <p:cNvSpPr>
            <a:spLocks noGrp="1"/>
          </p:cNvSpPr>
          <p:nvPr>
            <p:ph type="dt" sz="half" idx="10"/>
          </p:nvPr>
        </p:nvSpPr>
        <p:spPr/>
        <p:txBody>
          <a:bodyPr/>
          <a:lstStyle/>
          <a:p>
            <a:fld id="{68E639E4-3EDA-49B5-BBC1-CCEB7BBED993}" type="datetimeFigureOut">
              <a:rPr lang="en-US" smtClean="0"/>
              <a:t>12/14/2023</a:t>
            </a:fld>
            <a:endParaRPr lang="en-US"/>
          </a:p>
        </p:txBody>
      </p:sp>
      <p:sp>
        <p:nvSpPr>
          <p:cNvPr id="6" name="Footer Placeholder 5">
            <a:extLst>
              <a:ext uri="{FF2B5EF4-FFF2-40B4-BE49-F238E27FC236}">
                <a16:creationId xmlns:a16="http://schemas.microsoft.com/office/drawing/2014/main" id="{30690FFA-2AB9-F7FA-7B38-650A54100E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09B7E7-E056-BA85-3097-8453F26EB696}"/>
              </a:ext>
            </a:extLst>
          </p:cNvPr>
          <p:cNvSpPr>
            <a:spLocks noGrp="1"/>
          </p:cNvSpPr>
          <p:nvPr>
            <p:ph type="sldNum" sz="quarter" idx="12"/>
          </p:nvPr>
        </p:nvSpPr>
        <p:spPr/>
        <p:txBody>
          <a:bodyPr/>
          <a:lstStyle/>
          <a:p>
            <a:fld id="{BAF579E8-B45C-4699-95C1-09470F8B4C6D}" type="slidenum">
              <a:rPr lang="en-US" smtClean="0"/>
              <a:t>‹#›</a:t>
            </a:fld>
            <a:endParaRPr lang="en-US"/>
          </a:p>
        </p:txBody>
      </p:sp>
    </p:spTree>
    <p:extLst>
      <p:ext uri="{BB962C8B-B14F-4D97-AF65-F5344CB8AC3E}">
        <p14:creationId xmlns:p14="http://schemas.microsoft.com/office/powerpoint/2010/main" val="233262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E7881-2EA8-4249-F944-CB0B29F3FE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554E61-29F3-C325-D843-6C2E55C0E3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B5D12A-E5DC-67D8-0253-8A1A2DD8F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CF9DB9-057E-E17A-3E8A-6C6ADF14A11C}"/>
              </a:ext>
            </a:extLst>
          </p:cNvPr>
          <p:cNvSpPr>
            <a:spLocks noGrp="1"/>
          </p:cNvSpPr>
          <p:nvPr>
            <p:ph type="dt" sz="half" idx="10"/>
          </p:nvPr>
        </p:nvSpPr>
        <p:spPr/>
        <p:txBody>
          <a:bodyPr/>
          <a:lstStyle/>
          <a:p>
            <a:fld id="{68E639E4-3EDA-49B5-BBC1-CCEB7BBED993}" type="datetimeFigureOut">
              <a:rPr lang="en-US" smtClean="0"/>
              <a:t>12/14/2023</a:t>
            </a:fld>
            <a:endParaRPr lang="en-US"/>
          </a:p>
        </p:txBody>
      </p:sp>
      <p:sp>
        <p:nvSpPr>
          <p:cNvPr id="6" name="Footer Placeholder 5">
            <a:extLst>
              <a:ext uri="{FF2B5EF4-FFF2-40B4-BE49-F238E27FC236}">
                <a16:creationId xmlns:a16="http://schemas.microsoft.com/office/drawing/2014/main" id="{468AEA33-D2F6-C635-2061-FB253682F8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910A6E-82A2-961A-1171-1438E257082B}"/>
              </a:ext>
            </a:extLst>
          </p:cNvPr>
          <p:cNvSpPr>
            <a:spLocks noGrp="1"/>
          </p:cNvSpPr>
          <p:nvPr>
            <p:ph type="sldNum" sz="quarter" idx="12"/>
          </p:nvPr>
        </p:nvSpPr>
        <p:spPr/>
        <p:txBody>
          <a:bodyPr/>
          <a:lstStyle/>
          <a:p>
            <a:fld id="{BAF579E8-B45C-4699-95C1-09470F8B4C6D}" type="slidenum">
              <a:rPr lang="en-US" smtClean="0"/>
              <a:t>‹#›</a:t>
            </a:fld>
            <a:endParaRPr lang="en-US"/>
          </a:p>
        </p:txBody>
      </p:sp>
    </p:spTree>
    <p:extLst>
      <p:ext uri="{BB962C8B-B14F-4D97-AF65-F5344CB8AC3E}">
        <p14:creationId xmlns:p14="http://schemas.microsoft.com/office/powerpoint/2010/main" val="1740627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07C6D5-4A5F-F364-EBEB-94466DBA7F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B57E85-5C99-DED1-7F25-EDAE0D5FF2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1B69E3-7729-280A-F3E1-7A7F091FD3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E639E4-3EDA-49B5-BBC1-CCEB7BBED993}" type="datetimeFigureOut">
              <a:rPr lang="en-US" smtClean="0"/>
              <a:t>12/14/2023</a:t>
            </a:fld>
            <a:endParaRPr lang="en-US"/>
          </a:p>
        </p:txBody>
      </p:sp>
      <p:sp>
        <p:nvSpPr>
          <p:cNvPr id="5" name="Footer Placeholder 4">
            <a:extLst>
              <a:ext uri="{FF2B5EF4-FFF2-40B4-BE49-F238E27FC236}">
                <a16:creationId xmlns:a16="http://schemas.microsoft.com/office/drawing/2014/main" id="{99876F31-E6FD-9E1D-8F1E-360191B48F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294988-1C27-314D-00B3-5D529CFC4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F579E8-B45C-4699-95C1-09470F8B4C6D}" type="slidenum">
              <a:rPr lang="en-US" smtClean="0"/>
              <a:t>‹#›</a:t>
            </a:fld>
            <a:endParaRPr lang="en-US"/>
          </a:p>
        </p:txBody>
      </p:sp>
    </p:spTree>
    <p:extLst>
      <p:ext uri="{BB962C8B-B14F-4D97-AF65-F5344CB8AC3E}">
        <p14:creationId xmlns:p14="http://schemas.microsoft.com/office/powerpoint/2010/main" val="1281029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080.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rawpixel.com/image/38406/free-photo-image-bank-atm-money" TargetMode="External"/><Relationship Id="rId2" Type="http://schemas.openxmlformats.org/officeDocument/2006/relationships/image" Target="../media/image1.1"/><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396FC-CB8A-8166-E6A8-D0632A7C3A07}"/>
              </a:ext>
            </a:extLst>
          </p:cNvPr>
          <p:cNvSpPr>
            <a:spLocks noGrp="1"/>
          </p:cNvSpPr>
          <p:nvPr>
            <p:ph type="ctrTitle"/>
          </p:nvPr>
        </p:nvSpPr>
        <p:spPr/>
        <p:txBody>
          <a:bodyPr/>
          <a:lstStyle/>
          <a:p>
            <a:r>
              <a:rPr lang="en-IN" dirty="0"/>
              <a:t>Data Analytics</a:t>
            </a:r>
          </a:p>
        </p:txBody>
      </p:sp>
      <p:sp>
        <p:nvSpPr>
          <p:cNvPr id="3" name="Subtitle 2">
            <a:extLst>
              <a:ext uri="{FF2B5EF4-FFF2-40B4-BE49-F238E27FC236}">
                <a16:creationId xmlns:a16="http://schemas.microsoft.com/office/drawing/2014/main" id="{A739060B-4AE4-3548-95AE-890E6B1C58D7}"/>
              </a:ext>
            </a:extLst>
          </p:cNvPr>
          <p:cNvSpPr>
            <a:spLocks noGrp="1"/>
          </p:cNvSpPr>
          <p:nvPr>
            <p:ph type="subTitle" idx="1"/>
          </p:nvPr>
        </p:nvSpPr>
        <p:spPr/>
        <p:txBody>
          <a:bodyPr/>
          <a:lstStyle/>
          <a:p>
            <a:r>
              <a:rPr lang="en-IN" dirty="0"/>
              <a:t>Atul Kahate</a:t>
            </a:r>
          </a:p>
        </p:txBody>
      </p:sp>
    </p:spTree>
    <p:extLst>
      <p:ext uri="{BB962C8B-B14F-4D97-AF65-F5344CB8AC3E}">
        <p14:creationId xmlns:p14="http://schemas.microsoft.com/office/powerpoint/2010/main" val="1342635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6297-A735-3076-264B-440D85B06F3A}"/>
              </a:ext>
            </a:extLst>
          </p:cNvPr>
          <p:cNvSpPr>
            <a:spLocks noGrp="1"/>
          </p:cNvSpPr>
          <p:nvPr>
            <p:ph type="title"/>
          </p:nvPr>
        </p:nvSpPr>
        <p:spPr/>
        <p:txBody>
          <a:bodyPr/>
          <a:lstStyle/>
          <a:p>
            <a:r>
              <a:rPr lang="en-IN" dirty="0"/>
              <a:t>Data Analytics</a:t>
            </a:r>
          </a:p>
        </p:txBody>
      </p:sp>
      <p:sp>
        <p:nvSpPr>
          <p:cNvPr id="3" name="Content Placeholder 2">
            <a:extLst>
              <a:ext uri="{FF2B5EF4-FFF2-40B4-BE49-F238E27FC236}">
                <a16:creationId xmlns:a16="http://schemas.microsoft.com/office/drawing/2014/main" id="{54A213DA-044E-AF08-6EE6-FD05EB5A9077}"/>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DCD86C99-21FC-29C3-1A98-E21224AEA7BA}"/>
              </a:ext>
            </a:extLst>
          </p:cNvPr>
          <p:cNvPicPr>
            <a:picLocks noChangeAspect="1"/>
          </p:cNvPicPr>
          <p:nvPr/>
        </p:nvPicPr>
        <p:blipFill>
          <a:blip r:embed="rId2"/>
          <a:stretch>
            <a:fillRect/>
          </a:stretch>
        </p:blipFill>
        <p:spPr>
          <a:xfrm>
            <a:off x="3722776" y="1928034"/>
            <a:ext cx="4126679" cy="3807798"/>
          </a:xfrm>
          <a:prstGeom prst="rect">
            <a:avLst/>
          </a:prstGeom>
        </p:spPr>
      </p:pic>
    </p:spTree>
    <p:extLst>
      <p:ext uri="{BB962C8B-B14F-4D97-AF65-F5344CB8AC3E}">
        <p14:creationId xmlns:p14="http://schemas.microsoft.com/office/powerpoint/2010/main" val="2701037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EBC5A-B439-750C-E556-10115468E722}"/>
              </a:ext>
            </a:extLst>
          </p:cNvPr>
          <p:cNvSpPr>
            <a:spLocks noGrp="1"/>
          </p:cNvSpPr>
          <p:nvPr>
            <p:ph type="title"/>
          </p:nvPr>
        </p:nvSpPr>
        <p:spPr/>
        <p:txBody>
          <a:bodyPr/>
          <a:lstStyle/>
          <a:p>
            <a:r>
              <a:rPr lang="en-IN" dirty="0"/>
              <a:t>Outliers</a:t>
            </a:r>
          </a:p>
        </p:txBody>
      </p:sp>
      <p:sp>
        <p:nvSpPr>
          <p:cNvPr id="3" name="Content Placeholder 2">
            <a:extLst>
              <a:ext uri="{FF2B5EF4-FFF2-40B4-BE49-F238E27FC236}">
                <a16:creationId xmlns:a16="http://schemas.microsoft.com/office/drawing/2014/main" id="{63C19E38-91EB-8A37-0035-08F661FBCC18}"/>
              </a:ext>
            </a:extLst>
          </p:cNvPr>
          <p:cNvSpPr>
            <a:spLocks noGrp="1"/>
          </p:cNvSpPr>
          <p:nvPr>
            <p:ph idx="1"/>
          </p:nvPr>
        </p:nvSpPr>
        <p:spPr/>
        <p:txBody>
          <a:bodyPr/>
          <a:lstStyle/>
          <a:p>
            <a:r>
              <a:rPr lang="en-IN" dirty="0"/>
              <a:t>Extreme values can impact mean</a:t>
            </a:r>
          </a:p>
          <a:p>
            <a:r>
              <a:rPr lang="en-IN" dirty="0"/>
              <a:t>Such values are called as </a:t>
            </a:r>
            <a:r>
              <a:rPr lang="en-IN" b="1" dirty="0"/>
              <a:t>outliers</a:t>
            </a:r>
          </a:p>
          <a:p>
            <a:r>
              <a:rPr lang="en-IN" dirty="0"/>
              <a:t>Example: Marks obtained by students in an examination: 78, 67, 59, 82, </a:t>
            </a:r>
            <a:r>
              <a:rPr lang="en-IN" dirty="0">
                <a:solidFill>
                  <a:srgbClr val="FF0000"/>
                </a:solidFill>
              </a:rPr>
              <a:t>3</a:t>
            </a:r>
          </a:p>
        </p:txBody>
      </p:sp>
    </p:spTree>
    <p:extLst>
      <p:ext uri="{BB962C8B-B14F-4D97-AF65-F5344CB8AC3E}">
        <p14:creationId xmlns:p14="http://schemas.microsoft.com/office/powerpoint/2010/main" val="30725108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2A7CF-260A-ECF1-2B20-A75B6622FBD7}"/>
              </a:ext>
            </a:extLst>
          </p:cNvPr>
          <p:cNvSpPr>
            <a:spLocks noGrp="1"/>
          </p:cNvSpPr>
          <p:nvPr>
            <p:ph type="title"/>
          </p:nvPr>
        </p:nvSpPr>
        <p:spPr/>
        <p:txBody>
          <a:bodyPr/>
          <a:lstStyle/>
          <a:p>
            <a:r>
              <a:rPr lang="en-IN" dirty="0"/>
              <a:t>Python program for mean – Without Library</a:t>
            </a:r>
          </a:p>
        </p:txBody>
      </p:sp>
      <p:sp>
        <p:nvSpPr>
          <p:cNvPr id="3" name="Content Placeholder 2">
            <a:extLst>
              <a:ext uri="{FF2B5EF4-FFF2-40B4-BE49-F238E27FC236}">
                <a16:creationId xmlns:a16="http://schemas.microsoft.com/office/drawing/2014/main" id="{7D05AFB1-2380-98AC-D1E9-351F2FC5176C}"/>
              </a:ext>
            </a:extLst>
          </p:cNvPr>
          <p:cNvSpPr>
            <a:spLocks noGrp="1"/>
          </p:cNvSpPr>
          <p:nvPr>
            <p:ph idx="1"/>
          </p:nvPr>
        </p:nvSpPr>
        <p:spPr/>
        <p:txBody>
          <a:bodyPr/>
          <a:lstStyle/>
          <a:p>
            <a:r>
              <a:rPr lang="en-US" dirty="0"/>
              <a:t># Define a list of numbers</a:t>
            </a:r>
          </a:p>
          <a:p>
            <a:r>
              <a:rPr lang="en-US" dirty="0"/>
              <a:t>numbers = [70, 80, 90, 85, 75]</a:t>
            </a:r>
          </a:p>
          <a:p>
            <a:endParaRPr lang="en-US" dirty="0"/>
          </a:p>
          <a:p>
            <a:r>
              <a:rPr lang="en-US" dirty="0"/>
              <a:t># Calculate the mean</a:t>
            </a:r>
          </a:p>
          <a:p>
            <a:r>
              <a:rPr lang="en-US" dirty="0"/>
              <a:t>mean = sum(numbers) / </a:t>
            </a:r>
            <a:r>
              <a:rPr lang="en-US" dirty="0" err="1"/>
              <a:t>len</a:t>
            </a:r>
            <a:r>
              <a:rPr lang="en-US" dirty="0"/>
              <a:t>(numbers)</a:t>
            </a:r>
          </a:p>
          <a:p>
            <a:endParaRPr lang="en-US" dirty="0"/>
          </a:p>
          <a:p>
            <a:r>
              <a:rPr lang="en-US" dirty="0"/>
              <a:t># Print the result</a:t>
            </a:r>
          </a:p>
          <a:p>
            <a:r>
              <a:rPr lang="en-US" dirty="0"/>
              <a:t>print("The mean is:", mean)</a:t>
            </a:r>
          </a:p>
          <a:p>
            <a:endParaRPr lang="en-IN" dirty="0"/>
          </a:p>
        </p:txBody>
      </p:sp>
    </p:spTree>
    <p:extLst>
      <p:ext uri="{BB962C8B-B14F-4D97-AF65-F5344CB8AC3E}">
        <p14:creationId xmlns:p14="http://schemas.microsoft.com/office/powerpoint/2010/main" val="13295507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2A7CF-260A-ECF1-2B20-A75B6622FBD7}"/>
              </a:ext>
            </a:extLst>
          </p:cNvPr>
          <p:cNvSpPr>
            <a:spLocks noGrp="1"/>
          </p:cNvSpPr>
          <p:nvPr>
            <p:ph type="title"/>
          </p:nvPr>
        </p:nvSpPr>
        <p:spPr/>
        <p:txBody>
          <a:bodyPr/>
          <a:lstStyle/>
          <a:p>
            <a:r>
              <a:rPr lang="en-IN" dirty="0"/>
              <a:t>Python program for mean – Using Library</a:t>
            </a:r>
          </a:p>
        </p:txBody>
      </p:sp>
      <p:sp>
        <p:nvSpPr>
          <p:cNvPr id="3" name="Content Placeholder 2">
            <a:extLst>
              <a:ext uri="{FF2B5EF4-FFF2-40B4-BE49-F238E27FC236}">
                <a16:creationId xmlns:a16="http://schemas.microsoft.com/office/drawing/2014/main" id="{7D05AFB1-2380-98AC-D1E9-351F2FC5176C}"/>
              </a:ext>
            </a:extLst>
          </p:cNvPr>
          <p:cNvSpPr>
            <a:spLocks noGrp="1"/>
          </p:cNvSpPr>
          <p:nvPr>
            <p:ph idx="1"/>
          </p:nvPr>
        </p:nvSpPr>
        <p:spPr/>
        <p:txBody>
          <a:bodyPr>
            <a:normAutofit fontScale="92500" lnSpcReduction="20000"/>
          </a:bodyPr>
          <a:lstStyle/>
          <a:p>
            <a:r>
              <a:rPr lang="en-US" dirty="0"/>
              <a:t>import statistics</a:t>
            </a:r>
          </a:p>
          <a:p>
            <a:endParaRPr lang="en-US" dirty="0"/>
          </a:p>
          <a:p>
            <a:r>
              <a:rPr lang="en-US" dirty="0"/>
              <a:t># Define a list of numbers</a:t>
            </a:r>
          </a:p>
          <a:p>
            <a:r>
              <a:rPr lang="en-US" dirty="0"/>
              <a:t>numbers = [70, 80, 90, 85, 75]</a:t>
            </a:r>
          </a:p>
          <a:p>
            <a:endParaRPr lang="en-US" dirty="0"/>
          </a:p>
          <a:p>
            <a:r>
              <a:rPr lang="en-US" dirty="0"/>
              <a:t># Calculate the mean using the mean() function</a:t>
            </a:r>
          </a:p>
          <a:p>
            <a:r>
              <a:rPr lang="en-US" dirty="0"/>
              <a:t>mean = </a:t>
            </a:r>
            <a:r>
              <a:rPr lang="en-US" dirty="0" err="1"/>
              <a:t>statistics.mean</a:t>
            </a:r>
            <a:r>
              <a:rPr lang="en-US" dirty="0"/>
              <a:t>(numbers)</a:t>
            </a:r>
          </a:p>
          <a:p>
            <a:endParaRPr lang="en-US" dirty="0"/>
          </a:p>
          <a:p>
            <a:r>
              <a:rPr lang="en-US" dirty="0"/>
              <a:t># Print the result</a:t>
            </a:r>
          </a:p>
          <a:p>
            <a:r>
              <a:rPr lang="en-US" dirty="0"/>
              <a:t>print("The mean is:", mean)</a:t>
            </a:r>
          </a:p>
          <a:p>
            <a:pPr marL="0" indent="0">
              <a:buNone/>
            </a:pPr>
            <a:endParaRPr lang="en-IN" dirty="0"/>
          </a:p>
        </p:txBody>
      </p:sp>
    </p:spTree>
    <p:extLst>
      <p:ext uri="{BB962C8B-B14F-4D97-AF65-F5344CB8AC3E}">
        <p14:creationId xmlns:p14="http://schemas.microsoft.com/office/powerpoint/2010/main" val="30065160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226A-9819-2A0E-FD86-0ADAE7F89B88}"/>
              </a:ext>
            </a:extLst>
          </p:cNvPr>
          <p:cNvSpPr>
            <a:spLocks noGrp="1"/>
          </p:cNvSpPr>
          <p:nvPr>
            <p:ph type="title"/>
          </p:nvPr>
        </p:nvSpPr>
        <p:spPr/>
        <p:txBody>
          <a:bodyPr/>
          <a:lstStyle/>
          <a:p>
            <a:r>
              <a:rPr lang="en-IN" dirty="0"/>
              <a:t>Mean in Excel</a:t>
            </a:r>
          </a:p>
        </p:txBody>
      </p:sp>
      <p:sp>
        <p:nvSpPr>
          <p:cNvPr id="3" name="Content Placeholder 2">
            <a:extLst>
              <a:ext uri="{FF2B5EF4-FFF2-40B4-BE49-F238E27FC236}">
                <a16:creationId xmlns:a16="http://schemas.microsoft.com/office/drawing/2014/main" id="{2F460B13-2F7A-4AD1-701E-0197490BD1E3}"/>
              </a:ext>
            </a:extLst>
          </p:cNvPr>
          <p:cNvSpPr>
            <a:spLocks noGrp="1"/>
          </p:cNvSpPr>
          <p:nvPr>
            <p:ph idx="1"/>
          </p:nvPr>
        </p:nvSpPr>
        <p:spPr/>
        <p:txBody>
          <a:bodyPr>
            <a:normAutofit fontScale="92500" lnSpcReduction="20000"/>
          </a:bodyPr>
          <a:lstStyle/>
          <a:p>
            <a:r>
              <a:rPr lang="en-IN" dirty="0"/>
              <a:t>AVERAGE and AVERAGEA functions</a:t>
            </a:r>
          </a:p>
          <a:p>
            <a:pPr lvl="1"/>
            <a:r>
              <a:rPr lang="en-US" dirty="0"/>
              <a:t>Enter 56, 78, 45, 49, 55, and 62 into cells B2 through B7</a:t>
            </a:r>
            <a:endParaRPr lang="en-IN" dirty="0"/>
          </a:p>
          <a:p>
            <a:pPr lvl="1"/>
            <a:r>
              <a:rPr lang="en-US" dirty="0"/>
              <a:t>Selected B8 for the result</a:t>
            </a:r>
          </a:p>
          <a:p>
            <a:pPr lvl="1"/>
            <a:r>
              <a:rPr lang="en-US" dirty="0"/>
              <a:t>From the Statistical Functions menu, choose AVERAGE to open the AVERAGE Function Arguments dialog box</a:t>
            </a:r>
          </a:p>
          <a:p>
            <a:r>
              <a:rPr lang="en-US" dirty="0"/>
              <a:t>What is AVERAGEA?</a:t>
            </a:r>
          </a:p>
          <a:p>
            <a:pPr lvl="1"/>
            <a:r>
              <a:rPr lang="en-US" dirty="0"/>
              <a:t>When AVERAGE calculates a mean, it ignores cells that contain text and it ignores cells that contain the expressions TRUE or FALSE</a:t>
            </a:r>
          </a:p>
          <a:p>
            <a:pPr lvl="1"/>
            <a:r>
              <a:rPr lang="en-US" dirty="0"/>
              <a:t>AVERAGEA takes text and expressions into consideration when it calculates a mean</a:t>
            </a:r>
          </a:p>
          <a:p>
            <a:pPr lvl="1"/>
            <a:r>
              <a:rPr lang="en-US" dirty="0"/>
              <a:t>If a cell has text or FALSE, it has a value of 0</a:t>
            </a:r>
          </a:p>
          <a:p>
            <a:pPr lvl="1"/>
            <a:r>
              <a:rPr lang="en-US" dirty="0"/>
              <a:t>If a cell holds the word TRUE, it has a value of 1</a:t>
            </a:r>
          </a:p>
          <a:p>
            <a:pPr lvl="1"/>
            <a:r>
              <a:rPr lang="en-US" dirty="0"/>
              <a:t>AVERAGEA includes these values in the mean</a:t>
            </a:r>
          </a:p>
          <a:p>
            <a:pPr lvl="1"/>
            <a:r>
              <a:rPr lang="en-US" dirty="0"/>
              <a:t>May not be needed much, but it is available if needed	</a:t>
            </a:r>
          </a:p>
        </p:txBody>
      </p:sp>
    </p:spTree>
    <p:extLst>
      <p:ext uri="{BB962C8B-B14F-4D97-AF65-F5344CB8AC3E}">
        <p14:creationId xmlns:p14="http://schemas.microsoft.com/office/powerpoint/2010/main" val="11199985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ADB7-AB1E-DC06-D99F-8AE69A086C62}"/>
              </a:ext>
            </a:extLst>
          </p:cNvPr>
          <p:cNvSpPr>
            <a:spLocks noGrp="1"/>
          </p:cNvSpPr>
          <p:nvPr>
            <p:ph type="title"/>
          </p:nvPr>
        </p:nvSpPr>
        <p:spPr/>
        <p:txBody>
          <a:bodyPr/>
          <a:lstStyle/>
          <a:p>
            <a:r>
              <a:rPr lang="en-IN" dirty="0"/>
              <a:t>Conditional Mean in Excel</a:t>
            </a:r>
          </a:p>
        </p:txBody>
      </p:sp>
      <p:sp>
        <p:nvSpPr>
          <p:cNvPr id="3" name="Content Placeholder 2">
            <a:extLst>
              <a:ext uri="{FF2B5EF4-FFF2-40B4-BE49-F238E27FC236}">
                <a16:creationId xmlns:a16="http://schemas.microsoft.com/office/drawing/2014/main" id="{4DFED23D-67B2-4F63-6475-D6994B200EB2}"/>
              </a:ext>
            </a:extLst>
          </p:cNvPr>
          <p:cNvSpPr>
            <a:spLocks noGrp="1"/>
          </p:cNvSpPr>
          <p:nvPr>
            <p:ph idx="1"/>
          </p:nvPr>
        </p:nvSpPr>
        <p:spPr/>
        <p:txBody>
          <a:bodyPr/>
          <a:lstStyle/>
          <a:p>
            <a:r>
              <a:rPr lang="en-IN" dirty="0"/>
              <a:t>AVERAGEIF and AVERAGEIFS functions</a:t>
            </a:r>
          </a:p>
          <a:p>
            <a:pPr lvl="1"/>
            <a:r>
              <a:rPr lang="en-US" dirty="0"/>
              <a:t>AVERAGEIF includes numbers in the average if a particular condition is met AVERAGEIFS includes numbers in the average if more than one condition is met</a:t>
            </a:r>
          </a:p>
          <a:p>
            <a:pPr lvl="1"/>
            <a:r>
              <a:rPr lang="en-US" dirty="0"/>
              <a:t>Exercise: Use this data with AVERAGEIF</a:t>
            </a:r>
          </a:p>
          <a:p>
            <a:pPr lvl="1"/>
            <a:r>
              <a:rPr lang="en-IN" dirty="0"/>
              <a:t>=AVERAGEIF(Shape,”Circle”,</a:t>
            </a:r>
            <a:r>
              <a:rPr lang="en-IN" dirty="0" err="1"/>
              <a:t>RT_msec</a:t>
            </a:r>
            <a:r>
              <a:rPr lang="en-IN" dirty="0"/>
              <a:t>)</a:t>
            </a:r>
          </a:p>
          <a:p>
            <a:pPr lvl="1"/>
            <a:r>
              <a:rPr lang="en-US" dirty="0"/>
              <a:t>=AVERAGEIFS(</a:t>
            </a:r>
            <a:r>
              <a:rPr lang="en-US" dirty="0" err="1"/>
              <a:t>RT_msec,Color,”Green”,Shape,”Square</a:t>
            </a:r>
            <a:r>
              <a:rPr lang="en-US" dirty="0"/>
              <a:t>”)</a:t>
            </a:r>
            <a:endParaRPr lang="en-IN" dirty="0"/>
          </a:p>
        </p:txBody>
      </p:sp>
      <p:pic>
        <p:nvPicPr>
          <p:cNvPr id="5" name="Picture 4">
            <a:extLst>
              <a:ext uri="{FF2B5EF4-FFF2-40B4-BE49-F238E27FC236}">
                <a16:creationId xmlns:a16="http://schemas.microsoft.com/office/drawing/2014/main" id="{20885D20-5209-7937-0029-B196B3D224D5}"/>
              </a:ext>
            </a:extLst>
          </p:cNvPr>
          <p:cNvPicPr>
            <a:picLocks noChangeAspect="1"/>
          </p:cNvPicPr>
          <p:nvPr/>
        </p:nvPicPr>
        <p:blipFill>
          <a:blip r:embed="rId2"/>
          <a:stretch>
            <a:fillRect/>
          </a:stretch>
        </p:blipFill>
        <p:spPr>
          <a:xfrm>
            <a:off x="8418118" y="2999377"/>
            <a:ext cx="2811535" cy="3689074"/>
          </a:xfrm>
          <a:prstGeom prst="rect">
            <a:avLst/>
          </a:prstGeom>
        </p:spPr>
      </p:pic>
    </p:spTree>
    <p:extLst>
      <p:ext uri="{BB962C8B-B14F-4D97-AF65-F5344CB8AC3E}">
        <p14:creationId xmlns:p14="http://schemas.microsoft.com/office/powerpoint/2010/main" val="37047070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ADB7-AB1E-DC06-D99F-8AE69A086C62}"/>
              </a:ext>
            </a:extLst>
          </p:cNvPr>
          <p:cNvSpPr>
            <a:spLocks noGrp="1"/>
          </p:cNvSpPr>
          <p:nvPr>
            <p:ph type="title"/>
          </p:nvPr>
        </p:nvSpPr>
        <p:spPr/>
        <p:txBody>
          <a:bodyPr/>
          <a:lstStyle/>
          <a:p>
            <a:r>
              <a:rPr lang="en-IN" dirty="0"/>
              <a:t>Mean in Excel: Dealing with Outliers</a:t>
            </a:r>
          </a:p>
        </p:txBody>
      </p:sp>
      <p:sp>
        <p:nvSpPr>
          <p:cNvPr id="3" name="Content Placeholder 2">
            <a:extLst>
              <a:ext uri="{FF2B5EF4-FFF2-40B4-BE49-F238E27FC236}">
                <a16:creationId xmlns:a16="http://schemas.microsoft.com/office/drawing/2014/main" id="{4DFED23D-67B2-4F63-6475-D6994B200EB2}"/>
              </a:ext>
            </a:extLst>
          </p:cNvPr>
          <p:cNvSpPr>
            <a:spLocks noGrp="1"/>
          </p:cNvSpPr>
          <p:nvPr>
            <p:ph idx="1"/>
          </p:nvPr>
        </p:nvSpPr>
        <p:spPr/>
        <p:txBody>
          <a:bodyPr/>
          <a:lstStyle/>
          <a:p>
            <a:r>
              <a:rPr lang="en-IN" dirty="0"/>
              <a:t>TRIMMEAN function</a:t>
            </a:r>
          </a:p>
          <a:p>
            <a:pPr lvl="1"/>
            <a:r>
              <a:rPr lang="en-IN" dirty="0"/>
              <a:t>Enter the following values in Excel: 500, 280, 550, 540, 525, 595, 620, 1052, 591, 618</a:t>
            </a:r>
          </a:p>
          <a:p>
            <a:pPr lvl="1"/>
            <a:r>
              <a:rPr lang="en-IN" dirty="0"/>
              <a:t>Then in the results cell, select function TRIMMEAN</a:t>
            </a:r>
          </a:p>
          <a:p>
            <a:pPr lvl="1"/>
            <a:r>
              <a:rPr lang="en-IN" dirty="0"/>
              <a:t>It needs a second parameter: How many values to ignore in percentage terms from the top and from the bottom</a:t>
            </a:r>
          </a:p>
          <a:p>
            <a:pPr lvl="1"/>
            <a:r>
              <a:rPr lang="en-IN" dirty="0"/>
              <a:t>We can give it as 20% and then check the result</a:t>
            </a:r>
          </a:p>
          <a:p>
            <a:pPr lvl="1"/>
            <a:r>
              <a:rPr lang="en-IN" dirty="0"/>
              <a:t>Also check the corresponding value for just the mean</a:t>
            </a:r>
          </a:p>
        </p:txBody>
      </p:sp>
    </p:spTree>
    <p:extLst>
      <p:ext uri="{BB962C8B-B14F-4D97-AF65-F5344CB8AC3E}">
        <p14:creationId xmlns:p14="http://schemas.microsoft.com/office/powerpoint/2010/main" val="36396083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C4D39-4086-F1B4-F3D5-F20789D21020}"/>
              </a:ext>
            </a:extLst>
          </p:cNvPr>
          <p:cNvSpPr>
            <a:spLocks noGrp="1"/>
          </p:cNvSpPr>
          <p:nvPr>
            <p:ph type="title"/>
          </p:nvPr>
        </p:nvSpPr>
        <p:spPr/>
        <p:txBody>
          <a:bodyPr/>
          <a:lstStyle/>
          <a:p>
            <a:r>
              <a:rPr lang="en-IN" dirty="0"/>
              <a:t>Median</a:t>
            </a:r>
          </a:p>
        </p:txBody>
      </p:sp>
      <p:sp>
        <p:nvSpPr>
          <p:cNvPr id="3" name="Content Placeholder 2">
            <a:extLst>
              <a:ext uri="{FF2B5EF4-FFF2-40B4-BE49-F238E27FC236}">
                <a16:creationId xmlns:a16="http://schemas.microsoft.com/office/drawing/2014/main" id="{DDE3C34A-8073-9B8E-0D1E-C803A931DF50}"/>
              </a:ext>
            </a:extLst>
          </p:cNvPr>
          <p:cNvSpPr>
            <a:spLocks noGrp="1"/>
          </p:cNvSpPr>
          <p:nvPr>
            <p:ph idx="1"/>
          </p:nvPr>
        </p:nvSpPr>
        <p:spPr/>
        <p:txBody>
          <a:bodyPr>
            <a:normAutofit lnSpcReduction="10000"/>
          </a:bodyPr>
          <a:lstStyle/>
          <a:p>
            <a:r>
              <a:rPr lang="en-US" dirty="0"/>
              <a:t>The </a:t>
            </a:r>
            <a:r>
              <a:rPr lang="en-US" b="1" dirty="0"/>
              <a:t>median</a:t>
            </a:r>
            <a:r>
              <a:rPr lang="en-US" dirty="0"/>
              <a:t> represents the middle value of a dataset when the values are arranged in order</a:t>
            </a:r>
          </a:p>
          <a:p>
            <a:r>
              <a:rPr lang="en-US" dirty="0"/>
              <a:t>In other words, it is the value that divides the dataset into two equal halves</a:t>
            </a:r>
          </a:p>
          <a:p>
            <a:r>
              <a:rPr lang="en-US" dirty="0"/>
              <a:t>To find the median, we first arrange the values in the dataset in ascending or descending order</a:t>
            </a:r>
          </a:p>
          <a:p>
            <a:r>
              <a:rPr lang="en-US" dirty="0"/>
              <a:t>If there is an odd number of values in the dataset, the median is the middle value</a:t>
            </a:r>
          </a:p>
          <a:p>
            <a:r>
              <a:rPr lang="en-US" dirty="0"/>
              <a:t>If there is an even number of values in the dataset, the median is the average of the two middle values</a:t>
            </a:r>
          </a:p>
        </p:txBody>
      </p:sp>
    </p:spTree>
    <p:extLst>
      <p:ext uri="{BB962C8B-B14F-4D97-AF65-F5344CB8AC3E}">
        <p14:creationId xmlns:p14="http://schemas.microsoft.com/office/powerpoint/2010/main" val="31296587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C4D39-4086-F1B4-F3D5-F20789D21020}"/>
              </a:ext>
            </a:extLst>
          </p:cNvPr>
          <p:cNvSpPr>
            <a:spLocks noGrp="1"/>
          </p:cNvSpPr>
          <p:nvPr>
            <p:ph type="title"/>
          </p:nvPr>
        </p:nvSpPr>
        <p:spPr/>
        <p:txBody>
          <a:bodyPr/>
          <a:lstStyle/>
          <a:p>
            <a:r>
              <a:rPr lang="en-IN" dirty="0"/>
              <a:t>Median Calculation</a:t>
            </a:r>
          </a:p>
        </p:txBody>
      </p:sp>
      <p:sp>
        <p:nvSpPr>
          <p:cNvPr id="3" name="Content Placeholder 2">
            <a:extLst>
              <a:ext uri="{FF2B5EF4-FFF2-40B4-BE49-F238E27FC236}">
                <a16:creationId xmlns:a16="http://schemas.microsoft.com/office/drawing/2014/main" id="{DDE3C34A-8073-9B8E-0D1E-C803A931DF50}"/>
              </a:ext>
            </a:extLst>
          </p:cNvPr>
          <p:cNvSpPr>
            <a:spLocks noGrp="1"/>
          </p:cNvSpPr>
          <p:nvPr>
            <p:ph idx="1"/>
          </p:nvPr>
        </p:nvSpPr>
        <p:spPr/>
        <p:txBody>
          <a:bodyPr>
            <a:normAutofit fontScale="85000" lnSpcReduction="20000"/>
          </a:bodyPr>
          <a:lstStyle/>
          <a:p>
            <a:r>
              <a:rPr lang="en-US" dirty="0"/>
              <a:t>For example, consider the following dataset of exam scores: 62, 78, 84, 89, 91, 95, 97</a:t>
            </a:r>
          </a:p>
          <a:p>
            <a:r>
              <a:rPr lang="en-US" dirty="0"/>
              <a:t>To find the median of this dataset, we first arrange the scores in order:</a:t>
            </a:r>
          </a:p>
          <a:p>
            <a:r>
              <a:rPr lang="en-US" dirty="0"/>
              <a:t>62, 78, 84, 89, 91, 95, 97</a:t>
            </a:r>
          </a:p>
          <a:p>
            <a:r>
              <a:rPr lang="en-US" dirty="0"/>
              <a:t>Since there are 7 scores in the dataset, the median is the middle value, which is 89</a:t>
            </a:r>
          </a:p>
          <a:p>
            <a:endParaRPr lang="en-US" dirty="0"/>
          </a:p>
          <a:p>
            <a:r>
              <a:rPr lang="en-US" dirty="0"/>
              <a:t>If we had an even number of values, say: 62, 78, 84, 89, 91, 95</a:t>
            </a:r>
          </a:p>
          <a:p>
            <a:r>
              <a:rPr lang="en-US" dirty="0"/>
              <a:t>To find the median of this dataset, we first arrange the scores in order:</a:t>
            </a:r>
          </a:p>
          <a:p>
            <a:r>
              <a:rPr lang="en-US" dirty="0"/>
              <a:t>62, 78, 84, 89, 91, 95</a:t>
            </a:r>
          </a:p>
          <a:p>
            <a:r>
              <a:rPr lang="en-US" dirty="0"/>
              <a:t>Since there are 6 scores in the dataset, the median is the average of the two middle values, which are 84 and 89. So, the median is (84 + 89) / 2 = 86.5</a:t>
            </a:r>
          </a:p>
          <a:p>
            <a:endParaRPr lang="en-US" dirty="0"/>
          </a:p>
        </p:txBody>
      </p:sp>
    </p:spTree>
    <p:extLst>
      <p:ext uri="{BB962C8B-B14F-4D97-AF65-F5344CB8AC3E}">
        <p14:creationId xmlns:p14="http://schemas.microsoft.com/office/powerpoint/2010/main" val="27661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AE05-97A8-BBE4-4CBD-1CF142392AC0}"/>
              </a:ext>
            </a:extLst>
          </p:cNvPr>
          <p:cNvSpPr>
            <a:spLocks noGrp="1"/>
          </p:cNvSpPr>
          <p:nvPr>
            <p:ph type="title"/>
          </p:nvPr>
        </p:nvSpPr>
        <p:spPr/>
        <p:txBody>
          <a:bodyPr/>
          <a:lstStyle/>
          <a:p>
            <a:r>
              <a:rPr lang="en-IN" dirty="0"/>
              <a:t>Median: Illustrated</a:t>
            </a:r>
          </a:p>
        </p:txBody>
      </p:sp>
      <p:sp>
        <p:nvSpPr>
          <p:cNvPr id="3" name="Content Placeholder 2">
            <a:extLst>
              <a:ext uri="{FF2B5EF4-FFF2-40B4-BE49-F238E27FC236}">
                <a16:creationId xmlns:a16="http://schemas.microsoft.com/office/drawing/2014/main" id="{93E6E0C2-962A-6B46-75D0-FBADE8C61F2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1A6F3B9-30DF-AD65-A9A2-0693B49CD319}"/>
              </a:ext>
            </a:extLst>
          </p:cNvPr>
          <p:cNvPicPr>
            <a:picLocks noChangeAspect="1"/>
          </p:cNvPicPr>
          <p:nvPr/>
        </p:nvPicPr>
        <p:blipFill>
          <a:blip r:embed="rId2"/>
          <a:stretch>
            <a:fillRect/>
          </a:stretch>
        </p:blipFill>
        <p:spPr>
          <a:xfrm>
            <a:off x="1395349" y="1425501"/>
            <a:ext cx="9060616" cy="5067374"/>
          </a:xfrm>
          <a:prstGeom prst="rect">
            <a:avLst/>
          </a:prstGeom>
        </p:spPr>
      </p:pic>
    </p:spTree>
    <p:extLst>
      <p:ext uri="{BB962C8B-B14F-4D97-AF65-F5344CB8AC3E}">
        <p14:creationId xmlns:p14="http://schemas.microsoft.com/office/powerpoint/2010/main" val="40173102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D413A-5023-88FF-62F8-B2BC40B25700}"/>
              </a:ext>
            </a:extLst>
          </p:cNvPr>
          <p:cNvSpPr>
            <a:spLocks noGrp="1"/>
          </p:cNvSpPr>
          <p:nvPr>
            <p:ph type="title"/>
          </p:nvPr>
        </p:nvSpPr>
        <p:spPr/>
        <p:txBody>
          <a:bodyPr/>
          <a:lstStyle/>
          <a:p>
            <a:r>
              <a:rPr lang="en-IN" dirty="0"/>
              <a:t>Median and Outliers/Extreme Values</a:t>
            </a:r>
          </a:p>
        </p:txBody>
      </p:sp>
      <p:sp>
        <p:nvSpPr>
          <p:cNvPr id="3" name="Content Placeholder 2">
            <a:extLst>
              <a:ext uri="{FF2B5EF4-FFF2-40B4-BE49-F238E27FC236}">
                <a16:creationId xmlns:a16="http://schemas.microsoft.com/office/drawing/2014/main" id="{85349E9A-5E16-94E8-BC0D-415FF287731B}"/>
              </a:ext>
            </a:extLst>
          </p:cNvPr>
          <p:cNvSpPr>
            <a:spLocks noGrp="1"/>
          </p:cNvSpPr>
          <p:nvPr>
            <p:ph idx="1"/>
          </p:nvPr>
        </p:nvSpPr>
        <p:spPr/>
        <p:txBody>
          <a:bodyPr/>
          <a:lstStyle/>
          <a:p>
            <a:r>
              <a:rPr lang="en-US" dirty="0"/>
              <a:t>The median is useful when the dataset has extreme values or is skewed, as it is less sensitive to outliers than the mean</a:t>
            </a:r>
          </a:p>
          <a:p>
            <a:r>
              <a:rPr lang="en-US" dirty="0"/>
              <a:t>Example: Mean of 56, 78, 45, 49, 55, 62 is 57.5, but if we have one outlier with values as 56, 180, 45, 49, 55, 62 then the mean is 74.5</a:t>
            </a:r>
          </a:p>
          <a:p>
            <a:pPr lvl="1"/>
            <a:r>
              <a:rPr lang="en-US" dirty="0"/>
              <a:t>This is clearly misleading, since no value other than the outlier is above 74.5</a:t>
            </a:r>
          </a:p>
          <a:p>
            <a:r>
              <a:rPr lang="en-US" dirty="0"/>
              <a:t>But the corresponding medians will be 55.5 and again 55.5</a:t>
            </a:r>
          </a:p>
          <a:p>
            <a:endParaRPr lang="en-IN" dirty="0"/>
          </a:p>
        </p:txBody>
      </p:sp>
    </p:spTree>
    <p:extLst>
      <p:ext uri="{BB962C8B-B14F-4D97-AF65-F5344CB8AC3E}">
        <p14:creationId xmlns:p14="http://schemas.microsoft.com/office/powerpoint/2010/main" val="3515956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AC76B-05C3-EDA6-4225-18D5E7AC9E10}"/>
              </a:ext>
            </a:extLst>
          </p:cNvPr>
          <p:cNvSpPr>
            <a:spLocks noGrp="1"/>
          </p:cNvSpPr>
          <p:nvPr>
            <p:ph type="title"/>
          </p:nvPr>
        </p:nvSpPr>
        <p:spPr/>
        <p:txBody>
          <a:bodyPr/>
          <a:lstStyle/>
          <a:p>
            <a:r>
              <a:rPr lang="en-IN" dirty="0"/>
              <a:t>Data Analytics</a:t>
            </a:r>
          </a:p>
        </p:txBody>
      </p:sp>
      <p:sp>
        <p:nvSpPr>
          <p:cNvPr id="3" name="Content Placeholder 2">
            <a:extLst>
              <a:ext uri="{FF2B5EF4-FFF2-40B4-BE49-F238E27FC236}">
                <a16:creationId xmlns:a16="http://schemas.microsoft.com/office/drawing/2014/main" id="{7C9EAD3F-8400-DBB6-DC11-B82AB43534ED}"/>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AF9E87CD-0440-42C8-F00C-43741261BDE5}"/>
              </a:ext>
            </a:extLst>
          </p:cNvPr>
          <p:cNvPicPr>
            <a:picLocks noChangeAspect="1"/>
          </p:cNvPicPr>
          <p:nvPr/>
        </p:nvPicPr>
        <p:blipFill>
          <a:blip r:embed="rId2"/>
          <a:stretch>
            <a:fillRect/>
          </a:stretch>
        </p:blipFill>
        <p:spPr>
          <a:xfrm>
            <a:off x="447782" y="1825625"/>
            <a:ext cx="5175516" cy="2317869"/>
          </a:xfrm>
          <a:prstGeom prst="rect">
            <a:avLst/>
          </a:prstGeom>
        </p:spPr>
      </p:pic>
      <p:pic>
        <p:nvPicPr>
          <p:cNvPr id="7" name="Picture 6">
            <a:extLst>
              <a:ext uri="{FF2B5EF4-FFF2-40B4-BE49-F238E27FC236}">
                <a16:creationId xmlns:a16="http://schemas.microsoft.com/office/drawing/2014/main" id="{F4D50F99-500C-7095-4E8E-6F9E56C631DF}"/>
              </a:ext>
            </a:extLst>
          </p:cNvPr>
          <p:cNvPicPr>
            <a:picLocks noChangeAspect="1"/>
          </p:cNvPicPr>
          <p:nvPr/>
        </p:nvPicPr>
        <p:blipFill>
          <a:blip r:embed="rId3"/>
          <a:stretch>
            <a:fillRect/>
          </a:stretch>
        </p:blipFill>
        <p:spPr>
          <a:xfrm>
            <a:off x="5736314" y="1778680"/>
            <a:ext cx="5835950" cy="2222614"/>
          </a:xfrm>
          <a:prstGeom prst="rect">
            <a:avLst/>
          </a:prstGeom>
        </p:spPr>
      </p:pic>
      <p:pic>
        <p:nvPicPr>
          <p:cNvPr id="9" name="Picture 8">
            <a:extLst>
              <a:ext uri="{FF2B5EF4-FFF2-40B4-BE49-F238E27FC236}">
                <a16:creationId xmlns:a16="http://schemas.microsoft.com/office/drawing/2014/main" id="{E5571043-96AA-02A2-479D-8689FF2668E2}"/>
              </a:ext>
            </a:extLst>
          </p:cNvPr>
          <p:cNvPicPr>
            <a:picLocks noChangeAspect="1"/>
          </p:cNvPicPr>
          <p:nvPr/>
        </p:nvPicPr>
        <p:blipFill>
          <a:blip r:embed="rId4"/>
          <a:stretch>
            <a:fillRect/>
          </a:stretch>
        </p:blipFill>
        <p:spPr>
          <a:xfrm>
            <a:off x="478736" y="4143494"/>
            <a:ext cx="5257578" cy="1910328"/>
          </a:xfrm>
          <a:prstGeom prst="rect">
            <a:avLst/>
          </a:prstGeom>
        </p:spPr>
      </p:pic>
      <p:pic>
        <p:nvPicPr>
          <p:cNvPr id="11" name="Picture 10">
            <a:extLst>
              <a:ext uri="{FF2B5EF4-FFF2-40B4-BE49-F238E27FC236}">
                <a16:creationId xmlns:a16="http://schemas.microsoft.com/office/drawing/2014/main" id="{732AB151-A1B7-EA0B-4DB0-322D3EC96CF9}"/>
              </a:ext>
            </a:extLst>
          </p:cNvPr>
          <p:cNvPicPr>
            <a:picLocks noChangeAspect="1"/>
          </p:cNvPicPr>
          <p:nvPr/>
        </p:nvPicPr>
        <p:blipFill>
          <a:blip r:embed="rId5"/>
          <a:stretch>
            <a:fillRect/>
          </a:stretch>
        </p:blipFill>
        <p:spPr>
          <a:xfrm>
            <a:off x="5724906" y="4048239"/>
            <a:ext cx="5988358" cy="2159111"/>
          </a:xfrm>
          <a:prstGeom prst="rect">
            <a:avLst/>
          </a:prstGeom>
        </p:spPr>
      </p:pic>
    </p:spTree>
    <p:extLst>
      <p:ext uri="{BB962C8B-B14F-4D97-AF65-F5344CB8AC3E}">
        <p14:creationId xmlns:p14="http://schemas.microsoft.com/office/powerpoint/2010/main" val="30957835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CBD0A-512A-A444-32AA-DCFA8A8CE63A}"/>
              </a:ext>
            </a:extLst>
          </p:cNvPr>
          <p:cNvSpPr>
            <a:spLocks noGrp="1"/>
          </p:cNvSpPr>
          <p:nvPr>
            <p:ph type="title"/>
          </p:nvPr>
        </p:nvSpPr>
        <p:spPr/>
        <p:txBody>
          <a:bodyPr/>
          <a:lstStyle/>
          <a:p>
            <a:r>
              <a:rPr lang="en-IN" dirty="0"/>
              <a:t>Python Median – Without Library</a:t>
            </a:r>
          </a:p>
        </p:txBody>
      </p:sp>
      <p:sp>
        <p:nvSpPr>
          <p:cNvPr id="3" name="Content Placeholder 2">
            <a:extLst>
              <a:ext uri="{FF2B5EF4-FFF2-40B4-BE49-F238E27FC236}">
                <a16:creationId xmlns:a16="http://schemas.microsoft.com/office/drawing/2014/main" id="{CCE31E77-E1D2-FB71-230B-47CE83357544}"/>
              </a:ext>
            </a:extLst>
          </p:cNvPr>
          <p:cNvSpPr>
            <a:spLocks noGrp="1"/>
          </p:cNvSpPr>
          <p:nvPr>
            <p:ph idx="1"/>
          </p:nvPr>
        </p:nvSpPr>
        <p:spPr/>
        <p:txBody>
          <a:bodyPr>
            <a:normAutofit fontScale="55000" lnSpcReduction="20000"/>
          </a:bodyPr>
          <a:lstStyle/>
          <a:p>
            <a:r>
              <a:rPr lang="en-US" dirty="0"/>
              <a:t># Define a list of numbers</a:t>
            </a:r>
          </a:p>
          <a:p>
            <a:r>
              <a:rPr lang="en-US" dirty="0"/>
              <a:t>numbers = [62, 78, 84, 89, 91, 95, 97]</a:t>
            </a:r>
          </a:p>
          <a:p>
            <a:endParaRPr lang="en-US" dirty="0"/>
          </a:p>
          <a:p>
            <a:r>
              <a:rPr lang="en-US" dirty="0"/>
              <a:t># Sort the list of numbers in ascending order</a:t>
            </a:r>
          </a:p>
          <a:p>
            <a:r>
              <a:rPr lang="en-US" dirty="0" err="1"/>
              <a:t>numbers.sort</a:t>
            </a:r>
            <a:r>
              <a:rPr lang="en-US" dirty="0"/>
              <a:t>()</a:t>
            </a:r>
          </a:p>
          <a:p>
            <a:endParaRPr lang="en-US" dirty="0"/>
          </a:p>
          <a:p>
            <a:r>
              <a:rPr lang="en-US" dirty="0"/>
              <a:t># Calculate the median</a:t>
            </a:r>
          </a:p>
          <a:p>
            <a:r>
              <a:rPr lang="en-US" dirty="0"/>
              <a:t>n = </a:t>
            </a:r>
            <a:r>
              <a:rPr lang="en-US" dirty="0" err="1"/>
              <a:t>len</a:t>
            </a:r>
            <a:r>
              <a:rPr lang="en-US" dirty="0"/>
              <a:t>(numbers)</a:t>
            </a:r>
          </a:p>
          <a:p>
            <a:r>
              <a:rPr lang="en-US" dirty="0"/>
              <a:t>if n % 2 == 0:</a:t>
            </a:r>
          </a:p>
          <a:p>
            <a:r>
              <a:rPr lang="en-US" dirty="0"/>
              <a:t>    median = (numbers[n//2 - 1] + numbers[n//2]) / 2</a:t>
            </a:r>
          </a:p>
          <a:p>
            <a:r>
              <a:rPr lang="en-US" dirty="0"/>
              <a:t>else:</a:t>
            </a:r>
          </a:p>
          <a:p>
            <a:r>
              <a:rPr lang="en-US" dirty="0"/>
              <a:t>    median = numbers[n//2]</a:t>
            </a:r>
          </a:p>
          <a:p>
            <a:endParaRPr lang="en-US" dirty="0"/>
          </a:p>
          <a:p>
            <a:r>
              <a:rPr lang="en-US" dirty="0"/>
              <a:t># Print the result</a:t>
            </a:r>
          </a:p>
          <a:p>
            <a:r>
              <a:rPr lang="en-US" dirty="0"/>
              <a:t>print("The median is:", median)</a:t>
            </a:r>
            <a:endParaRPr lang="en-IN" dirty="0"/>
          </a:p>
        </p:txBody>
      </p:sp>
    </p:spTree>
    <p:extLst>
      <p:ext uri="{BB962C8B-B14F-4D97-AF65-F5344CB8AC3E}">
        <p14:creationId xmlns:p14="http://schemas.microsoft.com/office/powerpoint/2010/main" val="12275493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CBD0A-512A-A444-32AA-DCFA8A8CE63A}"/>
              </a:ext>
            </a:extLst>
          </p:cNvPr>
          <p:cNvSpPr>
            <a:spLocks noGrp="1"/>
          </p:cNvSpPr>
          <p:nvPr>
            <p:ph type="title"/>
          </p:nvPr>
        </p:nvSpPr>
        <p:spPr/>
        <p:txBody>
          <a:bodyPr/>
          <a:lstStyle/>
          <a:p>
            <a:r>
              <a:rPr lang="en-IN" dirty="0"/>
              <a:t>Python Median – Using Library</a:t>
            </a:r>
          </a:p>
        </p:txBody>
      </p:sp>
      <p:sp>
        <p:nvSpPr>
          <p:cNvPr id="3" name="Content Placeholder 2">
            <a:extLst>
              <a:ext uri="{FF2B5EF4-FFF2-40B4-BE49-F238E27FC236}">
                <a16:creationId xmlns:a16="http://schemas.microsoft.com/office/drawing/2014/main" id="{CCE31E77-E1D2-FB71-230B-47CE83357544}"/>
              </a:ext>
            </a:extLst>
          </p:cNvPr>
          <p:cNvSpPr>
            <a:spLocks noGrp="1"/>
          </p:cNvSpPr>
          <p:nvPr>
            <p:ph idx="1"/>
          </p:nvPr>
        </p:nvSpPr>
        <p:spPr/>
        <p:txBody>
          <a:bodyPr>
            <a:normAutofit fontScale="92500" lnSpcReduction="20000"/>
          </a:bodyPr>
          <a:lstStyle/>
          <a:p>
            <a:r>
              <a:rPr lang="en-US" dirty="0"/>
              <a:t>import statistics</a:t>
            </a:r>
          </a:p>
          <a:p>
            <a:endParaRPr lang="en-US" dirty="0"/>
          </a:p>
          <a:p>
            <a:r>
              <a:rPr lang="en-US" dirty="0"/>
              <a:t># Define a list of numbers</a:t>
            </a:r>
          </a:p>
          <a:p>
            <a:r>
              <a:rPr lang="en-US" dirty="0"/>
              <a:t>numbers = [62, 78, 84, 89, 91, 95, 97]</a:t>
            </a:r>
          </a:p>
          <a:p>
            <a:endParaRPr lang="en-US" dirty="0"/>
          </a:p>
          <a:p>
            <a:r>
              <a:rPr lang="en-US" dirty="0"/>
              <a:t># Calculate the median using the median() function</a:t>
            </a:r>
          </a:p>
          <a:p>
            <a:r>
              <a:rPr lang="en-US" dirty="0"/>
              <a:t>median = </a:t>
            </a:r>
            <a:r>
              <a:rPr lang="en-US" dirty="0" err="1"/>
              <a:t>statistics.median</a:t>
            </a:r>
            <a:r>
              <a:rPr lang="en-US" dirty="0"/>
              <a:t>(numbers)</a:t>
            </a:r>
          </a:p>
          <a:p>
            <a:endParaRPr lang="en-US" dirty="0"/>
          </a:p>
          <a:p>
            <a:r>
              <a:rPr lang="en-US" dirty="0"/>
              <a:t># Print the result</a:t>
            </a:r>
          </a:p>
          <a:p>
            <a:r>
              <a:rPr lang="en-US" dirty="0"/>
              <a:t>print("The median is:", median)</a:t>
            </a:r>
          </a:p>
        </p:txBody>
      </p:sp>
    </p:spTree>
    <p:extLst>
      <p:ext uri="{BB962C8B-B14F-4D97-AF65-F5344CB8AC3E}">
        <p14:creationId xmlns:p14="http://schemas.microsoft.com/office/powerpoint/2010/main" val="20756247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7BCC6-3A0C-2A6C-9570-48D369F8B850}"/>
              </a:ext>
            </a:extLst>
          </p:cNvPr>
          <p:cNvSpPr>
            <a:spLocks noGrp="1"/>
          </p:cNvSpPr>
          <p:nvPr>
            <p:ph type="title"/>
          </p:nvPr>
        </p:nvSpPr>
        <p:spPr/>
        <p:txBody>
          <a:bodyPr/>
          <a:lstStyle/>
          <a:p>
            <a:r>
              <a:rPr lang="en-IN" dirty="0"/>
              <a:t>Impact of Large Values (</a:t>
            </a:r>
            <a:r>
              <a:rPr lang="en-IN" b="1" dirty="0"/>
              <a:t>Outliers</a:t>
            </a:r>
            <a:r>
              <a:rPr lang="en-IN" dirty="0"/>
              <a:t>)</a:t>
            </a:r>
          </a:p>
        </p:txBody>
      </p:sp>
      <p:sp>
        <p:nvSpPr>
          <p:cNvPr id="3" name="Content Placeholder 2">
            <a:extLst>
              <a:ext uri="{FF2B5EF4-FFF2-40B4-BE49-F238E27FC236}">
                <a16:creationId xmlns:a16="http://schemas.microsoft.com/office/drawing/2014/main" id="{8CC9E2BA-66FE-8F00-735C-42D951AC433F}"/>
              </a:ext>
            </a:extLst>
          </p:cNvPr>
          <p:cNvSpPr>
            <a:spLocks noGrp="1"/>
          </p:cNvSpPr>
          <p:nvPr>
            <p:ph idx="1"/>
          </p:nvPr>
        </p:nvSpPr>
        <p:spPr/>
        <p:txBody>
          <a:bodyPr/>
          <a:lstStyle/>
          <a:p>
            <a:r>
              <a:rPr lang="en-IN" dirty="0"/>
              <a:t>Large values impact mean, but not median, as discussed earlier</a:t>
            </a:r>
          </a:p>
          <a:p>
            <a:r>
              <a:rPr lang="en-IN" dirty="0"/>
              <a:t>Let us a Python program that creates some hypothetical data and calculates mean and median</a:t>
            </a:r>
          </a:p>
          <a:p>
            <a:r>
              <a:rPr lang="en-IN" dirty="0"/>
              <a:t>Let us then add a very large value to the data and recalculate these values</a:t>
            </a:r>
          </a:p>
          <a:p>
            <a:r>
              <a:rPr lang="en-IN" dirty="0"/>
              <a:t>Note: We may not understand </a:t>
            </a:r>
            <a:r>
              <a:rPr lang="en-IN" i="1" dirty="0"/>
              <a:t>normal distribution</a:t>
            </a:r>
            <a:r>
              <a:rPr lang="en-IN" dirty="0"/>
              <a:t> etc for now, but we shall study it shortly</a:t>
            </a:r>
          </a:p>
        </p:txBody>
      </p:sp>
    </p:spTree>
    <p:extLst>
      <p:ext uri="{BB962C8B-B14F-4D97-AF65-F5344CB8AC3E}">
        <p14:creationId xmlns:p14="http://schemas.microsoft.com/office/powerpoint/2010/main" val="17993797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AC80B-BBFB-4A59-5777-C27387D57F0E}"/>
              </a:ext>
            </a:extLst>
          </p:cNvPr>
          <p:cNvSpPr>
            <a:spLocks noGrp="1"/>
          </p:cNvSpPr>
          <p:nvPr>
            <p:ph type="title"/>
          </p:nvPr>
        </p:nvSpPr>
        <p:spPr/>
        <p:txBody>
          <a:bodyPr/>
          <a:lstStyle/>
          <a:p>
            <a:r>
              <a:rPr lang="en-IN" dirty="0"/>
              <a:t>C:\code\Data Analytics\mean_median.py</a:t>
            </a:r>
          </a:p>
        </p:txBody>
      </p:sp>
      <p:sp>
        <p:nvSpPr>
          <p:cNvPr id="3" name="Content Placeholder 2">
            <a:extLst>
              <a:ext uri="{FF2B5EF4-FFF2-40B4-BE49-F238E27FC236}">
                <a16:creationId xmlns:a16="http://schemas.microsoft.com/office/drawing/2014/main" id="{F62E1760-19D1-BD4C-889D-9E8239DD5161}"/>
              </a:ext>
            </a:extLst>
          </p:cNvPr>
          <p:cNvSpPr>
            <a:spLocks noGrp="1"/>
          </p:cNvSpPr>
          <p:nvPr>
            <p:ph idx="1"/>
          </p:nvPr>
        </p:nvSpPr>
        <p:spPr/>
        <p:txBody>
          <a:bodyPr>
            <a:normAutofit fontScale="25000" lnSpcReduction="20000"/>
          </a:bodyPr>
          <a:lstStyle/>
          <a:p>
            <a:r>
              <a:rPr lang="en-IN" dirty="0"/>
              <a:t># Create fake income data </a:t>
            </a:r>
            <a:r>
              <a:rPr lang="en-IN" dirty="0" err="1"/>
              <a:t>centered</a:t>
            </a:r>
            <a:r>
              <a:rPr lang="en-IN" dirty="0"/>
              <a:t> around 27,000 with a normal distribution</a:t>
            </a:r>
          </a:p>
          <a:p>
            <a:r>
              <a:rPr lang="en-IN" dirty="0"/>
              <a:t># and standard deviation of 15,000 with 10,000 data points.</a:t>
            </a:r>
          </a:p>
          <a:p>
            <a:r>
              <a:rPr lang="en-IN" dirty="0"/>
              <a:t># Then compute mean and median</a:t>
            </a:r>
          </a:p>
          <a:p>
            <a:endParaRPr lang="en-IN" dirty="0"/>
          </a:p>
          <a:p>
            <a:r>
              <a:rPr lang="en-IN" dirty="0"/>
              <a:t>import </a:t>
            </a:r>
            <a:r>
              <a:rPr lang="en-IN" dirty="0" err="1"/>
              <a:t>numpy</a:t>
            </a:r>
            <a:r>
              <a:rPr lang="en-IN" dirty="0"/>
              <a:t> as np</a:t>
            </a:r>
          </a:p>
          <a:p>
            <a:endParaRPr lang="en-IN" dirty="0"/>
          </a:p>
          <a:p>
            <a:r>
              <a:rPr lang="en-IN" dirty="0"/>
              <a:t>incomes = </a:t>
            </a:r>
            <a:r>
              <a:rPr lang="en-IN" dirty="0" err="1"/>
              <a:t>np.random.normal</a:t>
            </a:r>
            <a:r>
              <a:rPr lang="en-IN" dirty="0"/>
              <a:t>(27000, 15000, 10000)</a:t>
            </a:r>
          </a:p>
          <a:p>
            <a:endParaRPr lang="en-IN" dirty="0"/>
          </a:p>
          <a:p>
            <a:r>
              <a:rPr lang="en-IN" dirty="0"/>
              <a:t>print ("*** Before Bezos ***")</a:t>
            </a:r>
          </a:p>
          <a:p>
            <a:r>
              <a:rPr lang="en-IN" dirty="0" err="1"/>
              <a:t>income_mean</a:t>
            </a:r>
            <a:r>
              <a:rPr lang="en-IN" dirty="0"/>
              <a:t> = </a:t>
            </a:r>
            <a:r>
              <a:rPr lang="en-IN" dirty="0" err="1"/>
              <a:t>np.mean</a:t>
            </a:r>
            <a:r>
              <a:rPr lang="en-IN" dirty="0"/>
              <a:t>(incomes)</a:t>
            </a:r>
          </a:p>
          <a:p>
            <a:r>
              <a:rPr lang="en-IN" dirty="0"/>
              <a:t>print ("Mean is: {}".format(</a:t>
            </a:r>
            <a:r>
              <a:rPr lang="en-IN" dirty="0" err="1"/>
              <a:t>income_mean</a:t>
            </a:r>
            <a:r>
              <a:rPr lang="en-IN" dirty="0"/>
              <a:t>))</a:t>
            </a:r>
          </a:p>
          <a:p>
            <a:endParaRPr lang="en-IN" dirty="0"/>
          </a:p>
          <a:p>
            <a:r>
              <a:rPr lang="en-IN" dirty="0" err="1"/>
              <a:t>income_median</a:t>
            </a:r>
            <a:r>
              <a:rPr lang="en-IN" dirty="0"/>
              <a:t> = </a:t>
            </a:r>
            <a:r>
              <a:rPr lang="en-IN" dirty="0" err="1"/>
              <a:t>np.median</a:t>
            </a:r>
            <a:r>
              <a:rPr lang="en-IN" dirty="0"/>
              <a:t>(incomes)</a:t>
            </a:r>
          </a:p>
          <a:p>
            <a:r>
              <a:rPr lang="en-IN" dirty="0"/>
              <a:t>print ("Median is: {}".format(</a:t>
            </a:r>
            <a:r>
              <a:rPr lang="en-IN" dirty="0" err="1"/>
              <a:t>income_median</a:t>
            </a:r>
            <a:r>
              <a:rPr lang="en-IN" dirty="0"/>
              <a:t>))</a:t>
            </a:r>
          </a:p>
          <a:p>
            <a:endParaRPr lang="en-IN" dirty="0"/>
          </a:p>
          <a:p>
            <a:r>
              <a:rPr lang="en-IN" dirty="0"/>
              <a:t># Add Jeff Bezos to the income group - huge inequality! Outlier ...</a:t>
            </a:r>
          </a:p>
          <a:p>
            <a:r>
              <a:rPr lang="en-IN" dirty="0"/>
              <a:t>incomes = </a:t>
            </a:r>
            <a:r>
              <a:rPr lang="en-IN" dirty="0" err="1"/>
              <a:t>np.append</a:t>
            </a:r>
            <a:r>
              <a:rPr lang="en-IN" dirty="0"/>
              <a:t>(incomes, [1000000000])</a:t>
            </a:r>
          </a:p>
          <a:p>
            <a:endParaRPr lang="en-IN" dirty="0"/>
          </a:p>
          <a:p>
            <a:r>
              <a:rPr lang="en-IN" dirty="0"/>
              <a:t>print ("*** After Bezos ***")</a:t>
            </a:r>
          </a:p>
          <a:p>
            <a:r>
              <a:rPr lang="en-IN" dirty="0" err="1"/>
              <a:t>income_mean</a:t>
            </a:r>
            <a:r>
              <a:rPr lang="en-IN" dirty="0"/>
              <a:t> = </a:t>
            </a:r>
            <a:r>
              <a:rPr lang="en-IN" dirty="0" err="1"/>
              <a:t>np.mean</a:t>
            </a:r>
            <a:r>
              <a:rPr lang="en-IN" dirty="0"/>
              <a:t>(incomes)</a:t>
            </a:r>
          </a:p>
          <a:p>
            <a:r>
              <a:rPr lang="en-IN" dirty="0"/>
              <a:t>print ("Mean is: {}".format(</a:t>
            </a:r>
            <a:r>
              <a:rPr lang="en-IN" dirty="0" err="1"/>
              <a:t>income_mean</a:t>
            </a:r>
            <a:r>
              <a:rPr lang="en-IN" dirty="0"/>
              <a:t>))</a:t>
            </a:r>
          </a:p>
          <a:p>
            <a:endParaRPr lang="en-IN" dirty="0"/>
          </a:p>
          <a:p>
            <a:r>
              <a:rPr lang="en-IN" dirty="0" err="1"/>
              <a:t>income_median</a:t>
            </a:r>
            <a:r>
              <a:rPr lang="en-IN" dirty="0"/>
              <a:t> = </a:t>
            </a:r>
            <a:r>
              <a:rPr lang="en-IN" dirty="0" err="1"/>
              <a:t>np.median</a:t>
            </a:r>
            <a:r>
              <a:rPr lang="en-IN" dirty="0"/>
              <a:t>(incomes)</a:t>
            </a:r>
          </a:p>
          <a:p>
            <a:r>
              <a:rPr lang="en-IN" dirty="0"/>
              <a:t>print ("Median is: {}".format(</a:t>
            </a:r>
            <a:r>
              <a:rPr lang="en-IN" dirty="0" err="1"/>
              <a:t>income_median</a:t>
            </a:r>
            <a:r>
              <a:rPr lang="en-IN" dirty="0"/>
              <a:t>))</a:t>
            </a:r>
          </a:p>
        </p:txBody>
      </p:sp>
    </p:spTree>
    <p:extLst>
      <p:ext uri="{BB962C8B-B14F-4D97-AF65-F5344CB8AC3E}">
        <p14:creationId xmlns:p14="http://schemas.microsoft.com/office/powerpoint/2010/main" val="26747428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4AA50-B3E5-A4C9-0547-8F379A71297F}"/>
              </a:ext>
            </a:extLst>
          </p:cNvPr>
          <p:cNvSpPr>
            <a:spLocks noGrp="1"/>
          </p:cNvSpPr>
          <p:nvPr>
            <p:ph type="title"/>
          </p:nvPr>
        </p:nvSpPr>
        <p:spPr/>
        <p:txBody>
          <a:bodyPr/>
          <a:lstStyle/>
          <a:p>
            <a:r>
              <a:rPr lang="en-IN" dirty="0"/>
              <a:t>Median in Excel</a:t>
            </a:r>
          </a:p>
        </p:txBody>
      </p:sp>
      <p:sp>
        <p:nvSpPr>
          <p:cNvPr id="3" name="Content Placeholder 2">
            <a:extLst>
              <a:ext uri="{FF2B5EF4-FFF2-40B4-BE49-F238E27FC236}">
                <a16:creationId xmlns:a16="http://schemas.microsoft.com/office/drawing/2014/main" id="{4E8A0DC5-2DE8-E4FA-9E77-D67ABBC33B8E}"/>
              </a:ext>
            </a:extLst>
          </p:cNvPr>
          <p:cNvSpPr>
            <a:spLocks noGrp="1"/>
          </p:cNvSpPr>
          <p:nvPr>
            <p:ph idx="1"/>
          </p:nvPr>
        </p:nvSpPr>
        <p:spPr/>
        <p:txBody>
          <a:bodyPr/>
          <a:lstStyle/>
          <a:p>
            <a:r>
              <a:rPr lang="en-IN" dirty="0"/>
              <a:t>Enter these values : 45, 49, 55, 56, 62, 78</a:t>
            </a:r>
          </a:p>
          <a:p>
            <a:r>
              <a:rPr lang="en-IN" dirty="0"/>
              <a:t>Use MEDIAN function</a:t>
            </a:r>
          </a:p>
        </p:txBody>
      </p:sp>
    </p:spTree>
    <p:extLst>
      <p:ext uri="{BB962C8B-B14F-4D97-AF65-F5344CB8AC3E}">
        <p14:creationId xmlns:p14="http://schemas.microsoft.com/office/powerpoint/2010/main" val="19054362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9FEA2-CB57-E749-B4AE-6A5D0E5479ED}"/>
              </a:ext>
            </a:extLst>
          </p:cNvPr>
          <p:cNvSpPr>
            <a:spLocks noGrp="1"/>
          </p:cNvSpPr>
          <p:nvPr>
            <p:ph type="title"/>
          </p:nvPr>
        </p:nvSpPr>
        <p:spPr/>
        <p:txBody>
          <a:bodyPr/>
          <a:lstStyle/>
          <a:p>
            <a:r>
              <a:rPr lang="en-IN" dirty="0"/>
              <a:t>Mode</a:t>
            </a:r>
          </a:p>
        </p:txBody>
      </p:sp>
      <p:sp>
        <p:nvSpPr>
          <p:cNvPr id="3" name="Content Placeholder 2">
            <a:extLst>
              <a:ext uri="{FF2B5EF4-FFF2-40B4-BE49-F238E27FC236}">
                <a16:creationId xmlns:a16="http://schemas.microsoft.com/office/drawing/2014/main" id="{86DC833D-4FA0-3F74-87BD-0BD4C381DD9F}"/>
              </a:ext>
            </a:extLst>
          </p:cNvPr>
          <p:cNvSpPr>
            <a:spLocks noGrp="1"/>
          </p:cNvSpPr>
          <p:nvPr>
            <p:ph idx="1"/>
          </p:nvPr>
        </p:nvSpPr>
        <p:spPr/>
        <p:txBody>
          <a:bodyPr>
            <a:normAutofit fontScale="77500" lnSpcReduction="20000"/>
          </a:bodyPr>
          <a:lstStyle/>
          <a:p>
            <a:r>
              <a:rPr lang="en-US" dirty="0"/>
              <a:t>The </a:t>
            </a:r>
            <a:r>
              <a:rPr lang="en-US" b="1" dirty="0"/>
              <a:t>mode</a:t>
            </a:r>
            <a:r>
              <a:rPr lang="en-US" dirty="0"/>
              <a:t> is a measure of central tendency in statistics that represents the value that occurs most frequently in a dataset. In other words, it is the value that has the highest frequency in the dataset.</a:t>
            </a:r>
          </a:p>
          <a:p>
            <a:r>
              <a:rPr lang="en-US" dirty="0"/>
              <a:t>For example, consider the following dataset of exam scores:</a:t>
            </a:r>
          </a:p>
          <a:p>
            <a:r>
              <a:rPr lang="en-US" dirty="0"/>
              <a:t>62, 78, 84, 89, 91, 95, 97, 89, 91, 89</a:t>
            </a:r>
          </a:p>
          <a:p>
            <a:endParaRPr lang="en-US" dirty="0"/>
          </a:p>
          <a:p>
            <a:r>
              <a:rPr lang="en-US" dirty="0"/>
              <a:t>To find the mode of this dataset, we first count the frequency of each value:</a:t>
            </a:r>
          </a:p>
          <a:p>
            <a:r>
              <a:rPr lang="en-US" dirty="0"/>
              <a:t>62: 1, 78: 1, 84: 1, 89: 3, 91: 2, 95: 1, 97: 1</a:t>
            </a:r>
          </a:p>
          <a:p>
            <a:endParaRPr lang="en-US" dirty="0"/>
          </a:p>
          <a:p>
            <a:r>
              <a:rPr lang="en-US" dirty="0"/>
              <a:t>In this dataset, the value 89 occurs most frequently, with a frequency of 3. Therefore, the mode of this dataset is 89.</a:t>
            </a:r>
          </a:p>
          <a:p>
            <a:r>
              <a:rPr lang="en-US" dirty="0"/>
              <a:t>If there are multiple values with the same highest frequency, the dataset is said to be </a:t>
            </a:r>
            <a:r>
              <a:rPr lang="en-US" b="1" dirty="0"/>
              <a:t>multimodal</a:t>
            </a:r>
            <a:r>
              <a:rPr lang="en-US" dirty="0"/>
              <a:t>, and there are multiple modes.</a:t>
            </a:r>
          </a:p>
        </p:txBody>
      </p:sp>
    </p:spTree>
    <p:extLst>
      <p:ext uri="{BB962C8B-B14F-4D97-AF65-F5344CB8AC3E}">
        <p14:creationId xmlns:p14="http://schemas.microsoft.com/office/powerpoint/2010/main" val="23132607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21D9C-489F-B4D2-2652-28C84A357DB0}"/>
              </a:ext>
            </a:extLst>
          </p:cNvPr>
          <p:cNvSpPr>
            <a:spLocks noGrp="1"/>
          </p:cNvSpPr>
          <p:nvPr>
            <p:ph type="title"/>
          </p:nvPr>
        </p:nvSpPr>
        <p:spPr/>
        <p:txBody>
          <a:bodyPr/>
          <a:lstStyle/>
          <a:p>
            <a:r>
              <a:rPr lang="en-IN" dirty="0"/>
              <a:t>Bimodal, Trimodal, Multimodal data</a:t>
            </a:r>
          </a:p>
        </p:txBody>
      </p:sp>
      <p:sp>
        <p:nvSpPr>
          <p:cNvPr id="3" name="Content Placeholder 2">
            <a:extLst>
              <a:ext uri="{FF2B5EF4-FFF2-40B4-BE49-F238E27FC236}">
                <a16:creationId xmlns:a16="http://schemas.microsoft.com/office/drawing/2014/main" id="{D75A142D-7CE0-C80F-83B6-33018E4D1C6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65653F3-D7BF-9EA5-09E9-08A9E3C611F6}"/>
              </a:ext>
            </a:extLst>
          </p:cNvPr>
          <p:cNvPicPr>
            <a:picLocks noChangeAspect="1"/>
          </p:cNvPicPr>
          <p:nvPr/>
        </p:nvPicPr>
        <p:blipFill>
          <a:blip r:embed="rId2"/>
          <a:stretch>
            <a:fillRect/>
          </a:stretch>
        </p:blipFill>
        <p:spPr>
          <a:xfrm>
            <a:off x="119094" y="2029079"/>
            <a:ext cx="11953812" cy="2799841"/>
          </a:xfrm>
          <a:prstGeom prst="rect">
            <a:avLst/>
          </a:prstGeom>
        </p:spPr>
      </p:pic>
    </p:spTree>
    <p:extLst>
      <p:ext uri="{BB962C8B-B14F-4D97-AF65-F5344CB8AC3E}">
        <p14:creationId xmlns:p14="http://schemas.microsoft.com/office/powerpoint/2010/main" val="11068953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21D9C-489F-B4D2-2652-28C84A357DB0}"/>
              </a:ext>
            </a:extLst>
          </p:cNvPr>
          <p:cNvSpPr>
            <a:spLocks noGrp="1"/>
          </p:cNvSpPr>
          <p:nvPr>
            <p:ph type="title"/>
          </p:nvPr>
        </p:nvSpPr>
        <p:spPr/>
        <p:txBody>
          <a:bodyPr/>
          <a:lstStyle/>
          <a:p>
            <a:r>
              <a:rPr lang="en-IN" dirty="0"/>
              <a:t>Python Mode – Without Library</a:t>
            </a:r>
          </a:p>
        </p:txBody>
      </p:sp>
      <p:sp>
        <p:nvSpPr>
          <p:cNvPr id="3" name="Content Placeholder 2">
            <a:extLst>
              <a:ext uri="{FF2B5EF4-FFF2-40B4-BE49-F238E27FC236}">
                <a16:creationId xmlns:a16="http://schemas.microsoft.com/office/drawing/2014/main" id="{D75A142D-7CE0-C80F-83B6-33018E4D1C6B}"/>
              </a:ext>
            </a:extLst>
          </p:cNvPr>
          <p:cNvSpPr>
            <a:spLocks noGrp="1"/>
          </p:cNvSpPr>
          <p:nvPr>
            <p:ph idx="1"/>
          </p:nvPr>
        </p:nvSpPr>
        <p:spPr/>
        <p:txBody>
          <a:bodyPr>
            <a:normAutofit fontScale="32500" lnSpcReduction="20000"/>
          </a:bodyPr>
          <a:lstStyle/>
          <a:p>
            <a:r>
              <a:rPr lang="en-US" dirty="0"/>
              <a:t># Define a list of numbers</a:t>
            </a:r>
          </a:p>
          <a:p>
            <a:r>
              <a:rPr lang="en-US" dirty="0"/>
              <a:t>numbers = [62, 78, 84, 89, 91, 95, 97, 89, 91, 89]</a:t>
            </a:r>
          </a:p>
          <a:p>
            <a:endParaRPr lang="en-US" dirty="0"/>
          </a:p>
          <a:p>
            <a:r>
              <a:rPr lang="en-US" dirty="0"/>
              <a:t># Create an empty dictionary to store the frequencies of each value</a:t>
            </a:r>
          </a:p>
          <a:p>
            <a:r>
              <a:rPr lang="en-US" dirty="0" err="1"/>
              <a:t>freq</a:t>
            </a:r>
            <a:r>
              <a:rPr lang="en-US" dirty="0"/>
              <a:t> = {}</a:t>
            </a:r>
          </a:p>
          <a:p>
            <a:endParaRPr lang="en-US" dirty="0"/>
          </a:p>
          <a:p>
            <a:r>
              <a:rPr lang="en-US" dirty="0"/>
              <a:t># Loop through the list of numbers and count the frequency of each value</a:t>
            </a:r>
          </a:p>
          <a:p>
            <a:r>
              <a:rPr lang="en-US" dirty="0"/>
              <a:t>for n in numbers:</a:t>
            </a:r>
          </a:p>
          <a:p>
            <a:r>
              <a:rPr lang="en-US" dirty="0"/>
              <a:t>    if n in </a:t>
            </a:r>
            <a:r>
              <a:rPr lang="en-US" dirty="0" err="1"/>
              <a:t>freq</a:t>
            </a:r>
            <a:r>
              <a:rPr lang="en-US" dirty="0"/>
              <a:t>:</a:t>
            </a:r>
          </a:p>
          <a:p>
            <a:r>
              <a:rPr lang="en-US" dirty="0"/>
              <a:t>        </a:t>
            </a:r>
            <a:r>
              <a:rPr lang="en-US" dirty="0" err="1"/>
              <a:t>freq</a:t>
            </a:r>
            <a:r>
              <a:rPr lang="en-US" dirty="0"/>
              <a:t>[n] += 1</a:t>
            </a:r>
          </a:p>
          <a:p>
            <a:r>
              <a:rPr lang="en-US" dirty="0"/>
              <a:t>    else:</a:t>
            </a:r>
          </a:p>
          <a:p>
            <a:r>
              <a:rPr lang="en-US" dirty="0"/>
              <a:t>        </a:t>
            </a:r>
            <a:r>
              <a:rPr lang="en-US" dirty="0" err="1"/>
              <a:t>freq</a:t>
            </a:r>
            <a:r>
              <a:rPr lang="en-US" dirty="0"/>
              <a:t>[n] = 1</a:t>
            </a:r>
          </a:p>
          <a:p>
            <a:endParaRPr lang="en-US" dirty="0"/>
          </a:p>
          <a:p>
            <a:r>
              <a:rPr lang="en-US" dirty="0"/>
              <a:t># Find the value(s) with the highest frequency</a:t>
            </a:r>
          </a:p>
          <a:p>
            <a:r>
              <a:rPr lang="en-US" dirty="0" err="1"/>
              <a:t>mode_freq</a:t>
            </a:r>
            <a:r>
              <a:rPr lang="en-US" dirty="0"/>
              <a:t> = max(</a:t>
            </a:r>
            <a:r>
              <a:rPr lang="en-US" dirty="0" err="1"/>
              <a:t>freq.values</a:t>
            </a:r>
            <a:r>
              <a:rPr lang="en-US" dirty="0"/>
              <a:t>())</a:t>
            </a:r>
          </a:p>
          <a:p>
            <a:r>
              <a:rPr lang="en-US" dirty="0"/>
              <a:t>mode = [k for k, v in </a:t>
            </a:r>
            <a:r>
              <a:rPr lang="en-US" dirty="0" err="1"/>
              <a:t>freq.items</a:t>
            </a:r>
            <a:r>
              <a:rPr lang="en-US" dirty="0"/>
              <a:t>() if v == </a:t>
            </a:r>
            <a:r>
              <a:rPr lang="en-US" dirty="0" err="1"/>
              <a:t>mode_freq</a:t>
            </a:r>
            <a:r>
              <a:rPr lang="en-US" dirty="0"/>
              <a:t>]</a:t>
            </a:r>
          </a:p>
          <a:p>
            <a:endParaRPr lang="en-US" dirty="0"/>
          </a:p>
          <a:p>
            <a:r>
              <a:rPr lang="en-US" dirty="0"/>
              <a:t># Print the result</a:t>
            </a:r>
          </a:p>
          <a:p>
            <a:r>
              <a:rPr lang="en-US" dirty="0"/>
              <a:t>print("The mode is:", mode)</a:t>
            </a:r>
          </a:p>
        </p:txBody>
      </p:sp>
    </p:spTree>
    <p:extLst>
      <p:ext uri="{BB962C8B-B14F-4D97-AF65-F5344CB8AC3E}">
        <p14:creationId xmlns:p14="http://schemas.microsoft.com/office/powerpoint/2010/main" val="25655151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21D9C-489F-B4D2-2652-28C84A357DB0}"/>
              </a:ext>
            </a:extLst>
          </p:cNvPr>
          <p:cNvSpPr>
            <a:spLocks noGrp="1"/>
          </p:cNvSpPr>
          <p:nvPr>
            <p:ph type="title"/>
          </p:nvPr>
        </p:nvSpPr>
        <p:spPr/>
        <p:txBody>
          <a:bodyPr/>
          <a:lstStyle/>
          <a:p>
            <a:r>
              <a:rPr lang="en-IN" dirty="0"/>
              <a:t>Python Mode – Using Library</a:t>
            </a:r>
          </a:p>
        </p:txBody>
      </p:sp>
      <p:sp>
        <p:nvSpPr>
          <p:cNvPr id="3" name="Content Placeholder 2">
            <a:extLst>
              <a:ext uri="{FF2B5EF4-FFF2-40B4-BE49-F238E27FC236}">
                <a16:creationId xmlns:a16="http://schemas.microsoft.com/office/drawing/2014/main" id="{D75A142D-7CE0-C80F-83B6-33018E4D1C6B}"/>
              </a:ext>
            </a:extLst>
          </p:cNvPr>
          <p:cNvSpPr>
            <a:spLocks noGrp="1"/>
          </p:cNvSpPr>
          <p:nvPr>
            <p:ph idx="1"/>
          </p:nvPr>
        </p:nvSpPr>
        <p:spPr/>
        <p:txBody>
          <a:bodyPr>
            <a:normAutofit fontScale="92500" lnSpcReduction="20000"/>
          </a:bodyPr>
          <a:lstStyle/>
          <a:p>
            <a:r>
              <a:rPr lang="en-US" dirty="0"/>
              <a:t>import statistics</a:t>
            </a:r>
          </a:p>
          <a:p>
            <a:endParaRPr lang="en-US" dirty="0"/>
          </a:p>
          <a:p>
            <a:r>
              <a:rPr lang="en-US" dirty="0"/>
              <a:t># Define a list of numbers</a:t>
            </a:r>
          </a:p>
          <a:p>
            <a:r>
              <a:rPr lang="en-US" dirty="0"/>
              <a:t>numbers = [62, 78, 84, 89, 91, 95, 97, 89, 91, 89]</a:t>
            </a:r>
          </a:p>
          <a:p>
            <a:endParaRPr lang="en-US" dirty="0"/>
          </a:p>
          <a:p>
            <a:r>
              <a:rPr lang="en-US" dirty="0"/>
              <a:t># Calculate the mode using the mode() function</a:t>
            </a:r>
          </a:p>
          <a:p>
            <a:r>
              <a:rPr lang="en-US" dirty="0"/>
              <a:t>mode = </a:t>
            </a:r>
            <a:r>
              <a:rPr lang="en-US" dirty="0" err="1"/>
              <a:t>statistics.mode</a:t>
            </a:r>
            <a:r>
              <a:rPr lang="en-US" dirty="0"/>
              <a:t>(numbers)</a:t>
            </a:r>
          </a:p>
          <a:p>
            <a:endParaRPr lang="en-US" dirty="0"/>
          </a:p>
          <a:p>
            <a:r>
              <a:rPr lang="en-US" dirty="0"/>
              <a:t># Print the result</a:t>
            </a:r>
          </a:p>
          <a:p>
            <a:r>
              <a:rPr lang="en-US" dirty="0"/>
              <a:t>print("The mode is:", mode)</a:t>
            </a:r>
          </a:p>
        </p:txBody>
      </p:sp>
    </p:spTree>
    <p:extLst>
      <p:ext uri="{BB962C8B-B14F-4D97-AF65-F5344CB8AC3E}">
        <p14:creationId xmlns:p14="http://schemas.microsoft.com/office/powerpoint/2010/main" val="7727821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90CB-0198-78C9-9292-7CEF536130A5}"/>
              </a:ext>
            </a:extLst>
          </p:cNvPr>
          <p:cNvSpPr>
            <a:spLocks noGrp="1"/>
          </p:cNvSpPr>
          <p:nvPr>
            <p:ph type="title"/>
          </p:nvPr>
        </p:nvSpPr>
        <p:spPr/>
        <p:txBody>
          <a:bodyPr/>
          <a:lstStyle/>
          <a:p>
            <a:r>
              <a:rPr lang="en-IN" dirty="0"/>
              <a:t>Mode in Excel</a:t>
            </a:r>
          </a:p>
        </p:txBody>
      </p:sp>
      <p:sp>
        <p:nvSpPr>
          <p:cNvPr id="3" name="Content Placeholder 2">
            <a:extLst>
              <a:ext uri="{FF2B5EF4-FFF2-40B4-BE49-F238E27FC236}">
                <a16:creationId xmlns:a16="http://schemas.microsoft.com/office/drawing/2014/main" id="{6FFC2B8C-CE99-99C5-3CAE-BD3F1A3DADBA}"/>
              </a:ext>
            </a:extLst>
          </p:cNvPr>
          <p:cNvSpPr>
            <a:spLocks noGrp="1"/>
          </p:cNvSpPr>
          <p:nvPr>
            <p:ph idx="1"/>
          </p:nvPr>
        </p:nvSpPr>
        <p:spPr/>
        <p:txBody>
          <a:bodyPr/>
          <a:lstStyle/>
          <a:p>
            <a:r>
              <a:rPr lang="en-US" dirty="0"/>
              <a:t>MODE.SNGL and MODE.MULT functions</a:t>
            </a:r>
          </a:p>
          <a:p>
            <a:r>
              <a:rPr lang="en-IN" dirty="0"/>
              <a:t>Test data: </a:t>
            </a:r>
            <a:r>
              <a:rPr lang="en-US" dirty="0"/>
              <a:t>56, 23, 77, 75, 57, 75, 91, 59, and 75</a:t>
            </a:r>
          </a:p>
          <a:p>
            <a:r>
              <a:rPr lang="en-US" dirty="0"/>
              <a:t>MODE.MULT function returns (potentially) an array of answers, not just one</a:t>
            </a:r>
          </a:p>
          <a:p>
            <a:r>
              <a:rPr lang="en-US" dirty="0"/>
              <a:t>Here, you select an array of cells for the results, and when you finish with the dialog box you press </a:t>
            </a:r>
            <a:r>
              <a:rPr lang="en-US" dirty="0" err="1"/>
              <a:t>Ctrl+Shift+Enter</a:t>
            </a:r>
            <a:r>
              <a:rPr lang="en-US" dirty="0"/>
              <a:t> to populate the array</a:t>
            </a:r>
            <a:endParaRPr lang="en-IN" dirty="0"/>
          </a:p>
        </p:txBody>
      </p:sp>
    </p:spTree>
    <p:extLst>
      <p:ext uri="{BB962C8B-B14F-4D97-AF65-F5344CB8AC3E}">
        <p14:creationId xmlns:p14="http://schemas.microsoft.com/office/powerpoint/2010/main" val="888388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F625-BA9D-049A-E8D1-C41E023D4546}"/>
              </a:ext>
            </a:extLst>
          </p:cNvPr>
          <p:cNvSpPr>
            <a:spLocks noGrp="1"/>
          </p:cNvSpPr>
          <p:nvPr>
            <p:ph type="title"/>
          </p:nvPr>
        </p:nvSpPr>
        <p:spPr/>
        <p:txBody>
          <a:bodyPr/>
          <a:lstStyle/>
          <a:p>
            <a:r>
              <a:rPr lang="en-IN" dirty="0"/>
              <a:t>Data Science</a:t>
            </a:r>
          </a:p>
        </p:txBody>
      </p:sp>
      <p:sp>
        <p:nvSpPr>
          <p:cNvPr id="3" name="Content Placeholder 2">
            <a:extLst>
              <a:ext uri="{FF2B5EF4-FFF2-40B4-BE49-F238E27FC236}">
                <a16:creationId xmlns:a16="http://schemas.microsoft.com/office/drawing/2014/main" id="{38F27967-0F85-A118-35BA-CDD7FE4F4C66}"/>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020C5420-9133-8392-50D0-63352E9EE00E}"/>
              </a:ext>
            </a:extLst>
          </p:cNvPr>
          <p:cNvPicPr>
            <a:picLocks noChangeAspect="1"/>
          </p:cNvPicPr>
          <p:nvPr/>
        </p:nvPicPr>
        <p:blipFill>
          <a:blip r:embed="rId2"/>
          <a:stretch>
            <a:fillRect/>
          </a:stretch>
        </p:blipFill>
        <p:spPr>
          <a:xfrm>
            <a:off x="3358019" y="1954051"/>
            <a:ext cx="4357873" cy="4094485"/>
          </a:xfrm>
          <a:prstGeom prst="rect">
            <a:avLst/>
          </a:prstGeom>
        </p:spPr>
      </p:pic>
    </p:spTree>
    <p:extLst>
      <p:ext uri="{BB962C8B-B14F-4D97-AF65-F5344CB8AC3E}">
        <p14:creationId xmlns:p14="http://schemas.microsoft.com/office/powerpoint/2010/main" val="20313561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D6D4-49CE-D0E5-E602-DAC9CE844C53}"/>
              </a:ext>
            </a:extLst>
          </p:cNvPr>
          <p:cNvSpPr>
            <a:spLocks noGrp="1"/>
          </p:cNvSpPr>
          <p:nvPr>
            <p:ph type="title"/>
          </p:nvPr>
        </p:nvSpPr>
        <p:spPr/>
        <p:txBody>
          <a:bodyPr/>
          <a:lstStyle/>
          <a:p>
            <a:r>
              <a:rPr lang="en-IN" dirty="0"/>
              <a:t>Comparison and Relation</a:t>
            </a:r>
          </a:p>
        </p:txBody>
      </p:sp>
      <p:sp>
        <p:nvSpPr>
          <p:cNvPr id="3" name="Content Placeholder 2">
            <a:extLst>
              <a:ext uri="{FF2B5EF4-FFF2-40B4-BE49-F238E27FC236}">
                <a16:creationId xmlns:a16="http://schemas.microsoft.com/office/drawing/2014/main" id="{91545A8F-B38D-7783-E927-8BA98AA5F88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BA5F9FD-A9F0-BD32-3824-BAA5045BE028}"/>
              </a:ext>
            </a:extLst>
          </p:cNvPr>
          <p:cNvPicPr>
            <a:picLocks noChangeAspect="1"/>
          </p:cNvPicPr>
          <p:nvPr/>
        </p:nvPicPr>
        <p:blipFill>
          <a:blip r:embed="rId2"/>
          <a:stretch>
            <a:fillRect/>
          </a:stretch>
        </p:blipFill>
        <p:spPr>
          <a:xfrm>
            <a:off x="579515" y="1690688"/>
            <a:ext cx="10492580" cy="3531864"/>
          </a:xfrm>
          <a:prstGeom prst="rect">
            <a:avLst/>
          </a:prstGeom>
        </p:spPr>
      </p:pic>
    </p:spTree>
    <p:extLst>
      <p:ext uri="{BB962C8B-B14F-4D97-AF65-F5344CB8AC3E}">
        <p14:creationId xmlns:p14="http://schemas.microsoft.com/office/powerpoint/2010/main" val="1133839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41FFB-C07F-E1F8-E407-295971A0DBFE}"/>
              </a:ext>
            </a:extLst>
          </p:cNvPr>
          <p:cNvSpPr>
            <a:spLocks noGrp="1"/>
          </p:cNvSpPr>
          <p:nvPr>
            <p:ph type="title"/>
          </p:nvPr>
        </p:nvSpPr>
        <p:spPr/>
        <p:txBody>
          <a:bodyPr/>
          <a:lstStyle/>
          <a:p>
            <a:r>
              <a:rPr lang="en-IN" dirty="0"/>
              <a:t>Measures of Dispersion</a:t>
            </a:r>
          </a:p>
        </p:txBody>
      </p:sp>
      <p:sp>
        <p:nvSpPr>
          <p:cNvPr id="3" name="Content Placeholder 2">
            <a:extLst>
              <a:ext uri="{FF2B5EF4-FFF2-40B4-BE49-F238E27FC236}">
                <a16:creationId xmlns:a16="http://schemas.microsoft.com/office/drawing/2014/main" id="{2352BED6-2A74-606B-93D8-E7B8013CA268}"/>
              </a:ext>
            </a:extLst>
          </p:cNvPr>
          <p:cNvSpPr>
            <a:spLocks noGrp="1"/>
          </p:cNvSpPr>
          <p:nvPr>
            <p:ph idx="1"/>
          </p:nvPr>
        </p:nvSpPr>
        <p:spPr/>
        <p:txBody>
          <a:bodyPr>
            <a:normAutofit/>
          </a:bodyPr>
          <a:lstStyle/>
          <a:p>
            <a:r>
              <a:rPr lang="en-US" dirty="0"/>
              <a:t>We looked at measures of central tendency, in which we saw were various ways of representing the “middle” of a data set. </a:t>
            </a:r>
          </a:p>
          <a:p>
            <a:r>
              <a:rPr lang="en-US" dirty="0"/>
              <a:t>But central tendency isn’t the only thing we’re interested in when it comes to data.</a:t>
            </a:r>
          </a:p>
          <a:p>
            <a:r>
              <a:rPr lang="en-US" dirty="0"/>
              <a:t>We also want to know about </a:t>
            </a:r>
            <a:r>
              <a:rPr lang="en-US" b="1" dirty="0"/>
              <a:t>spread</a:t>
            </a:r>
            <a:r>
              <a:rPr lang="en-US" dirty="0"/>
              <a:t>, which is how, and by how much, our data set is spread out around its center. </a:t>
            </a:r>
          </a:p>
          <a:p>
            <a:r>
              <a:rPr lang="en-US" dirty="0"/>
              <a:t>We also call measures of spread as </a:t>
            </a:r>
            <a:r>
              <a:rPr lang="en-US" b="1" dirty="0"/>
              <a:t>measures of dispersion</a:t>
            </a:r>
            <a:r>
              <a:rPr lang="en-US" dirty="0"/>
              <a:t>, or </a:t>
            </a:r>
            <a:r>
              <a:rPr lang="en-US" b="1" dirty="0"/>
              <a:t>scatter</a:t>
            </a:r>
            <a:r>
              <a:rPr lang="en-US" dirty="0"/>
              <a:t>.</a:t>
            </a:r>
          </a:p>
          <a:p>
            <a:endParaRPr lang="en-US" dirty="0"/>
          </a:p>
        </p:txBody>
      </p:sp>
    </p:spTree>
    <p:extLst>
      <p:ext uri="{BB962C8B-B14F-4D97-AF65-F5344CB8AC3E}">
        <p14:creationId xmlns:p14="http://schemas.microsoft.com/office/powerpoint/2010/main" val="26573495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41FFB-C07F-E1F8-E407-295971A0DBFE}"/>
              </a:ext>
            </a:extLst>
          </p:cNvPr>
          <p:cNvSpPr>
            <a:spLocks noGrp="1"/>
          </p:cNvSpPr>
          <p:nvPr>
            <p:ph type="title"/>
          </p:nvPr>
        </p:nvSpPr>
        <p:spPr/>
        <p:txBody>
          <a:bodyPr/>
          <a:lstStyle/>
          <a:p>
            <a:r>
              <a:rPr lang="en-IN" dirty="0"/>
              <a:t>Measures of Dispersion</a:t>
            </a:r>
          </a:p>
        </p:txBody>
      </p:sp>
      <p:sp>
        <p:nvSpPr>
          <p:cNvPr id="3" name="Content Placeholder 2">
            <a:extLst>
              <a:ext uri="{FF2B5EF4-FFF2-40B4-BE49-F238E27FC236}">
                <a16:creationId xmlns:a16="http://schemas.microsoft.com/office/drawing/2014/main" id="{2352BED6-2A74-606B-93D8-E7B8013CA268}"/>
              </a:ext>
            </a:extLst>
          </p:cNvPr>
          <p:cNvSpPr>
            <a:spLocks noGrp="1"/>
          </p:cNvSpPr>
          <p:nvPr>
            <p:ph idx="1"/>
          </p:nvPr>
        </p:nvSpPr>
        <p:spPr/>
        <p:txBody>
          <a:bodyPr>
            <a:normAutofit/>
          </a:bodyPr>
          <a:lstStyle/>
          <a:p>
            <a:endParaRPr lang="en-US" dirty="0"/>
          </a:p>
        </p:txBody>
      </p:sp>
      <p:pic>
        <p:nvPicPr>
          <p:cNvPr id="7" name="Picture 6">
            <a:extLst>
              <a:ext uri="{FF2B5EF4-FFF2-40B4-BE49-F238E27FC236}">
                <a16:creationId xmlns:a16="http://schemas.microsoft.com/office/drawing/2014/main" id="{849F4D8F-3A0A-4ABF-CF6F-F34BE69081C1}"/>
              </a:ext>
            </a:extLst>
          </p:cNvPr>
          <p:cNvPicPr>
            <a:picLocks noChangeAspect="1"/>
          </p:cNvPicPr>
          <p:nvPr/>
        </p:nvPicPr>
        <p:blipFill>
          <a:blip r:embed="rId2"/>
          <a:stretch>
            <a:fillRect/>
          </a:stretch>
        </p:blipFill>
        <p:spPr>
          <a:xfrm>
            <a:off x="1098841" y="1979506"/>
            <a:ext cx="9816728" cy="3589087"/>
          </a:xfrm>
          <a:prstGeom prst="rect">
            <a:avLst/>
          </a:prstGeom>
        </p:spPr>
      </p:pic>
    </p:spTree>
    <p:extLst>
      <p:ext uri="{BB962C8B-B14F-4D97-AF65-F5344CB8AC3E}">
        <p14:creationId xmlns:p14="http://schemas.microsoft.com/office/powerpoint/2010/main" val="20707085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24C4E-1715-3ED5-963E-C02ADE29C2AA}"/>
              </a:ext>
            </a:extLst>
          </p:cNvPr>
          <p:cNvSpPr>
            <a:spLocks noGrp="1"/>
          </p:cNvSpPr>
          <p:nvPr>
            <p:ph type="title"/>
          </p:nvPr>
        </p:nvSpPr>
        <p:spPr/>
        <p:txBody>
          <a:bodyPr/>
          <a:lstStyle/>
          <a:p>
            <a:r>
              <a:rPr lang="en-IN" dirty="0"/>
              <a:t>Range</a:t>
            </a:r>
          </a:p>
        </p:txBody>
      </p:sp>
      <p:sp>
        <p:nvSpPr>
          <p:cNvPr id="3" name="Content Placeholder 2">
            <a:extLst>
              <a:ext uri="{FF2B5EF4-FFF2-40B4-BE49-F238E27FC236}">
                <a16:creationId xmlns:a16="http://schemas.microsoft.com/office/drawing/2014/main" id="{3C836632-11B5-3914-2E70-09CA54973B5E}"/>
              </a:ext>
            </a:extLst>
          </p:cNvPr>
          <p:cNvSpPr>
            <a:spLocks noGrp="1"/>
          </p:cNvSpPr>
          <p:nvPr>
            <p:ph idx="1"/>
          </p:nvPr>
        </p:nvSpPr>
        <p:spPr/>
        <p:txBody>
          <a:bodyPr/>
          <a:lstStyle/>
          <a:p>
            <a:r>
              <a:rPr lang="en-US" dirty="0"/>
              <a:t>The </a:t>
            </a:r>
            <a:r>
              <a:rPr lang="en-US" b="1" dirty="0"/>
              <a:t>range </a:t>
            </a:r>
            <a:r>
              <a:rPr lang="en-US" dirty="0"/>
              <a:t>is the simplest and is the difference between the maximum value and the minimum value in the data set. </a:t>
            </a:r>
          </a:p>
          <a:p>
            <a:r>
              <a:rPr lang="en-US" dirty="0"/>
              <a:t>It is affected by outliers and, thus, is often only used for very small data sets.</a:t>
            </a:r>
          </a:p>
          <a:p>
            <a:endParaRPr lang="en-US" dirty="0"/>
          </a:p>
          <a:p>
            <a:endParaRPr lang="en-IN" dirty="0"/>
          </a:p>
        </p:txBody>
      </p:sp>
      <p:pic>
        <p:nvPicPr>
          <p:cNvPr id="5" name="Picture 4">
            <a:extLst>
              <a:ext uri="{FF2B5EF4-FFF2-40B4-BE49-F238E27FC236}">
                <a16:creationId xmlns:a16="http://schemas.microsoft.com/office/drawing/2014/main" id="{921F8DAC-8895-2019-EC1E-FA502664906A}"/>
              </a:ext>
            </a:extLst>
          </p:cNvPr>
          <p:cNvPicPr>
            <a:picLocks noChangeAspect="1"/>
          </p:cNvPicPr>
          <p:nvPr/>
        </p:nvPicPr>
        <p:blipFill>
          <a:blip r:embed="rId2"/>
          <a:stretch>
            <a:fillRect/>
          </a:stretch>
        </p:blipFill>
        <p:spPr>
          <a:xfrm>
            <a:off x="2824934" y="3541261"/>
            <a:ext cx="6754168" cy="2505425"/>
          </a:xfrm>
          <a:prstGeom prst="rect">
            <a:avLst/>
          </a:prstGeom>
        </p:spPr>
      </p:pic>
    </p:spTree>
    <p:extLst>
      <p:ext uri="{BB962C8B-B14F-4D97-AF65-F5344CB8AC3E}">
        <p14:creationId xmlns:p14="http://schemas.microsoft.com/office/powerpoint/2010/main" val="1064788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5DAFB-96EC-3898-3256-DAAA1105C05A}"/>
              </a:ext>
            </a:extLst>
          </p:cNvPr>
          <p:cNvSpPr>
            <a:spLocks noGrp="1"/>
          </p:cNvSpPr>
          <p:nvPr>
            <p:ph type="title"/>
          </p:nvPr>
        </p:nvSpPr>
        <p:spPr/>
        <p:txBody>
          <a:bodyPr/>
          <a:lstStyle/>
          <a:p>
            <a:r>
              <a:rPr lang="en-IN" dirty="0"/>
              <a:t>Python Range</a:t>
            </a:r>
          </a:p>
        </p:txBody>
      </p:sp>
      <p:sp>
        <p:nvSpPr>
          <p:cNvPr id="3" name="Content Placeholder 2">
            <a:extLst>
              <a:ext uri="{FF2B5EF4-FFF2-40B4-BE49-F238E27FC236}">
                <a16:creationId xmlns:a16="http://schemas.microsoft.com/office/drawing/2014/main" id="{964FB8EB-C761-8637-7607-2858BBE30AA4}"/>
              </a:ext>
            </a:extLst>
          </p:cNvPr>
          <p:cNvSpPr>
            <a:spLocks noGrp="1"/>
          </p:cNvSpPr>
          <p:nvPr>
            <p:ph idx="1"/>
          </p:nvPr>
        </p:nvSpPr>
        <p:spPr/>
        <p:txBody>
          <a:bodyPr/>
          <a:lstStyle/>
          <a:p>
            <a:r>
              <a:rPr lang="en-US" dirty="0"/>
              <a:t># Define a list of numbers</a:t>
            </a:r>
          </a:p>
          <a:p>
            <a:r>
              <a:rPr lang="en-US" dirty="0"/>
              <a:t>numbers = [62, 78, 84, 89, 91, 95, 97, 89, 91, 89]</a:t>
            </a:r>
          </a:p>
          <a:p>
            <a:endParaRPr lang="en-US" dirty="0"/>
          </a:p>
          <a:p>
            <a:r>
              <a:rPr lang="en-US" dirty="0"/>
              <a:t># Calculate the range</a:t>
            </a:r>
          </a:p>
          <a:p>
            <a:r>
              <a:rPr lang="en-US" dirty="0" err="1"/>
              <a:t>range_of_numbers</a:t>
            </a:r>
            <a:r>
              <a:rPr lang="en-US" dirty="0"/>
              <a:t> = max(numbers) - min(numbers)</a:t>
            </a:r>
          </a:p>
          <a:p>
            <a:endParaRPr lang="en-US" dirty="0"/>
          </a:p>
          <a:p>
            <a:r>
              <a:rPr lang="en-US" dirty="0"/>
              <a:t># Print the result</a:t>
            </a:r>
          </a:p>
          <a:p>
            <a:r>
              <a:rPr lang="en-US" dirty="0"/>
              <a:t>print("The range is:", </a:t>
            </a:r>
            <a:r>
              <a:rPr lang="en-US" dirty="0" err="1"/>
              <a:t>range_of_numbers</a:t>
            </a:r>
            <a:r>
              <a:rPr lang="en-US" dirty="0"/>
              <a:t>)</a:t>
            </a:r>
          </a:p>
        </p:txBody>
      </p:sp>
    </p:spTree>
    <p:extLst>
      <p:ext uri="{BB962C8B-B14F-4D97-AF65-F5344CB8AC3E}">
        <p14:creationId xmlns:p14="http://schemas.microsoft.com/office/powerpoint/2010/main" val="18877369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0C03-DD17-214C-57D6-375BCC8C255B}"/>
              </a:ext>
            </a:extLst>
          </p:cNvPr>
          <p:cNvSpPr>
            <a:spLocks noGrp="1"/>
          </p:cNvSpPr>
          <p:nvPr>
            <p:ph type="title"/>
          </p:nvPr>
        </p:nvSpPr>
        <p:spPr/>
        <p:txBody>
          <a:bodyPr/>
          <a:lstStyle/>
          <a:p>
            <a:r>
              <a:rPr lang="en-IN" dirty="0"/>
              <a:t>Python Range Function</a:t>
            </a:r>
          </a:p>
        </p:txBody>
      </p:sp>
      <p:sp>
        <p:nvSpPr>
          <p:cNvPr id="3" name="Content Placeholder 2">
            <a:extLst>
              <a:ext uri="{FF2B5EF4-FFF2-40B4-BE49-F238E27FC236}">
                <a16:creationId xmlns:a16="http://schemas.microsoft.com/office/drawing/2014/main" id="{2D324DCB-040E-ADD9-5623-6DD5963F0E8C}"/>
              </a:ext>
            </a:extLst>
          </p:cNvPr>
          <p:cNvSpPr>
            <a:spLocks noGrp="1"/>
          </p:cNvSpPr>
          <p:nvPr>
            <p:ph idx="1"/>
          </p:nvPr>
        </p:nvSpPr>
        <p:spPr/>
        <p:txBody>
          <a:bodyPr/>
          <a:lstStyle/>
          <a:p>
            <a:r>
              <a:rPr lang="en-IN" dirty="0"/>
              <a:t>Do not confuse Python </a:t>
            </a:r>
            <a:r>
              <a:rPr lang="en-IN" i="1" dirty="0"/>
              <a:t>range () </a:t>
            </a:r>
            <a:r>
              <a:rPr lang="en-IN" dirty="0"/>
              <a:t>function here</a:t>
            </a:r>
          </a:p>
          <a:p>
            <a:r>
              <a:rPr lang="en-IN" dirty="0"/>
              <a:t>In Python, there is a </a:t>
            </a:r>
            <a:r>
              <a:rPr lang="en-IN" i="1" dirty="0"/>
              <a:t>range ()</a:t>
            </a:r>
            <a:r>
              <a:rPr lang="en-IN" dirty="0"/>
              <a:t> function, but it returns a sequence of numbers in the range</a:t>
            </a:r>
          </a:p>
        </p:txBody>
      </p:sp>
      <p:pic>
        <p:nvPicPr>
          <p:cNvPr id="7" name="Picture 6">
            <a:extLst>
              <a:ext uri="{FF2B5EF4-FFF2-40B4-BE49-F238E27FC236}">
                <a16:creationId xmlns:a16="http://schemas.microsoft.com/office/drawing/2014/main" id="{035419E6-24D7-5B6C-3C83-A2E48BE48892}"/>
              </a:ext>
            </a:extLst>
          </p:cNvPr>
          <p:cNvPicPr>
            <a:picLocks noChangeAspect="1"/>
          </p:cNvPicPr>
          <p:nvPr/>
        </p:nvPicPr>
        <p:blipFill>
          <a:blip r:embed="rId2"/>
          <a:stretch>
            <a:fillRect/>
          </a:stretch>
        </p:blipFill>
        <p:spPr>
          <a:xfrm>
            <a:off x="2300139" y="3429000"/>
            <a:ext cx="4398175" cy="1293580"/>
          </a:xfrm>
          <a:prstGeom prst="rect">
            <a:avLst/>
          </a:prstGeom>
        </p:spPr>
      </p:pic>
    </p:spTree>
    <p:extLst>
      <p:ext uri="{BB962C8B-B14F-4D97-AF65-F5344CB8AC3E}">
        <p14:creationId xmlns:p14="http://schemas.microsoft.com/office/powerpoint/2010/main" val="18652955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C7AD7-A9DE-B1D1-6ABB-5E4ADD3D46F9}"/>
              </a:ext>
            </a:extLst>
          </p:cNvPr>
          <p:cNvSpPr>
            <a:spLocks noGrp="1"/>
          </p:cNvSpPr>
          <p:nvPr>
            <p:ph type="title"/>
          </p:nvPr>
        </p:nvSpPr>
        <p:spPr/>
        <p:txBody>
          <a:bodyPr/>
          <a:lstStyle/>
          <a:p>
            <a:r>
              <a:rPr lang="en-IN" dirty="0"/>
              <a:t>Problems with Range</a:t>
            </a:r>
          </a:p>
        </p:txBody>
      </p:sp>
      <p:sp>
        <p:nvSpPr>
          <p:cNvPr id="3" name="Content Placeholder 2">
            <a:extLst>
              <a:ext uri="{FF2B5EF4-FFF2-40B4-BE49-F238E27FC236}">
                <a16:creationId xmlns:a16="http://schemas.microsoft.com/office/drawing/2014/main" id="{BFAF02D7-5B71-69F0-9AAB-E610DCE6D897}"/>
              </a:ext>
            </a:extLst>
          </p:cNvPr>
          <p:cNvSpPr>
            <a:spLocks noGrp="1"/>
          </p:cNvSpPr>
          <p:nvPr>
            <p:ph idx="1"/>
          </p:nvPr>
        </p:nvSpPr>
        <p:spPr/>
        <p:txBody>
          <a:bodyPr>
            <a:normAutofit/>
          </a:bodyPr>
          <a:lstStyle/>
          <a:p>
            <a:r>
              <a:rPr lang="en-US" dirty="0"/>
              <a:t>The range can sometimes be misleading when there are extremely high or low values.</a:t>
            </a:r>
          </a:p>
          <a:p>
            <a:r>
              <a:rPr lang="en-US" dirty="0"/>
              <a:t>Example: In {8, 11, 5, 9, 7, 6, 2500}:</a:t>
            </a:r>
          </a:p>
          <a:p>
            <a:pPr lvl="1"/>
            <a:r>
              <a:rPr lang="en-US" dirty="0"/>
              <a:t>The lowest value is 5, and the highest is 2500</a:t>
            </a:r>
          </a:p>
          <a:p>
            <a:pPr lvl="1"/>
            <a:r>
              <a:rPr lang="en-US" dirty="0"/>
              <a:t>So the range is 2500 − 5 = 2495</a:t>
            </a:r>
          </a:p>
          <a:p>
            <a:r>
              <a:rPr lang="en-US" dirty="0"/>
              <a:t>In such a case, we may use </a:t>
            </a:r>
            <a:r>
              <a:rPr lang="en-US" b="1" dirty="0"/>
              <a:t>Interquartile Range </a:t>
            </a:r>
          </a:p>
          <a:p>
            <a:endParaRPr lang="en-IN" dirty="0"/>
          </a:p>
        </p:txBody>
      </p:sp>
    </p:spTree>
    <p:extLst>
      <p:ext uri="{BB962C8B-B14F-4D97-AF65-F5344CB8AC3E}">
        <p14:creationId xmlns:p14="http://schemas.microsoft.com/office/powerpoint/2010/main" val="31866584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AFE87-92A9-A718-B907-A30ADF3F044B}"/>
              </a:ext>
            </a:extLst>
          </p:cNvPr>
          <p:cNvSpPr>
            <a:spLocks noGrp="1"/>
          </p:cNvSpPr>
          <p:nvPr>
            <p:ph type="title"/>
          </p:nvPr>
        </p:nvSpPr>
        <p:spPr/>
        <p:txBody>
          <a:bodyPr/>
          <a:lstStyle/>
          <a:p>
            <a:r>
              <a:rPr lang="en-IN" dirty="0"/>
              <a:t>Interquartile Range (IQR)</a:t>
            </a:r>
          </a:p>
        </p:txBody>
      </p:sp>
      <p:sp>
        <p:nvSpPr>
          <p:cNvPr id="3" name="Content Placeholder 2">
            <a:extLst>
              <a:ext uri="{FF2B5EF4-FFF2-40B4-BE49-F238E27FC236}">
                <a16:creationId xmlns:a16="http://schemas.microsoft.com/office/drawing/2014/main" id="{6EED8519-7160-73C0-3797-216DE981294B}"/>
              </a:ext>
            </a:extLst>
          </p:cNvPr>
          <p:cNvSpPr>
            <a:spLocks noGrp="1"/>
          </p:cNvSpPr>
          <p:nvPr>
            <p:ph idx="1"/>
          </p:nvPr>
        </p:nvSpPr>
        <p:spPr/>
        <p:txBody>
          <a:bodyPr>
            <a:normAutofit fontScale="85000" lnSpcReduction="20000"/>
          </a:bodyPr>
          <a:lstStyle/>
          <a:p>
            <a:r>
              <a:rPr lang="en-US" dirty="0"/>
              <a:t>When you divide something into four parts, you cut it in half and then cut each half in half again.</a:t>
            </a:r>
          </a:p>
          <a:p>
            <a:r>
              <a:rPr lang="en-US" dirty="0"/>
              <a:t>Each of those pieces is then a </a:t>
            </a:r>
            <a:r>
              <a:rPr lang="en-US" i="1" dirty="0"/>
              <a:t>quarter </a:t>
            </a:r>
            <a:r>
              <a:rPr lang="en-US" dirty="0"/>
              <a:t>of the original whole.</a:t>
            </a:r>
          </a:p>
          <a:p>
            <a:r>
              <a:rPr lang="en-US" dirty="0"/>
              <a:t>In a similar way, we can divide a data set into quarters by using the medians in the data. </a:t>
            </a:r>
          </a:p>
          <a:p>
            <a:r>
              <a:rPr lang="en-US" dirty="0"/>
              <a:t>We cut the data in half at the median, and then find the median of each half, splitting the data at those points. </a:t>
            </a:r>
          </a:p>
          <a:p>
            <a:r>
              <a:rPr lang="en-US" dirty="0"/>
              <a:t>Each quarter of the data that we’ve created is bounded by the data’s </a:t>
            </a:r>
            <a:r>
              <a:rPr lang="en-US" b="1" dirty="0"/>
              <a:t>quartiles</a:t>
            </a:r>
            <a:r>
              <a:rPr lang="en-US" dirty="0"/>
              <a:t>. </a:t>
            </a:r>
          </a:p>
          <a:p>
            <a:r>
              <a:rPr lang="en-US" dirty="0"/>
              <a:t>The median of the lower half of the data is called the first quartile Q1, the median of the upper half of the data set is called the third quartile Q3, and the median of the entire data set is the second quartile Q2.</a:t>
            </a:r>
          </a:p>
          <a:p>
            <a:r>
              <a:rPr lang="en-US" dirty="0"/>
              <a:t>The </a:t>
            </a:r>
            <a:r>
              <a:rPr lang="en-US" b="1" dirty="0"/>
              <a:t>interquartile range </a:t>
            </a:r>
            <a:r>
              <a:rPr lang="en-US" dirty="0"/>
              <a:t>is the difference between the median of the upper half and the median of the lower half, or Q3 − Q1.</a:t>
            </a:r>
          </a:p>
          <a:p>
            <a:endParaRPr lang="en-US" dirty="0"/>
          </a:p>
          <a:p>
            <a:endParaRPr lang="en-IN" dirty="0"/>
          </a:p>
        </p:txBody>
      </p:sp>
    </p:spTree>
    <p:extLst>
      <p:ext uri="{BB962C8B-B14F-4D97-AF65-F5344CB8AC3E}">
        <p14:creationId xmlns:p14="http://schemas.microsoft.com/office/powerpoint/2010/main" val="41304344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D8B64-AF9C-2DA7-CAAE-DD2D9F7E73F0}"/>
              </a:ext>
            </a:extLst>
          </p:cNvPr>
          <p:cNvSpPr>
            <a:spLocks noGrp="1"/>
          </p:cNvSpPr>
          <p:nvPr>
            <p:ph type="title"/>
          </p:nvPr>
        </p:nvSpPr>
        <p:spPr/>
        <p:txBody>
          <a:bodyPr/>
          <a:lstStyle/>
          <a:p>
            <a:r>
              <a:rPr lang="en-IN" dirty="0"/>
              <a:t>Interquartile Range – Example</a:t>
            </a:r>
          </a:p>
        </p:txBody>
      </p:sp>
      <p:sp>
        <p:nvSpPr>
          <p:cNvPr id="3" name="Content Placeholder 2">
            <a:extLst>
              <a:ext uri="{FF2B5EF4-FFF2-40B4-BE49-F238E27FC236}">
                <a16:creationId xmlns:a16="http://schemas.microsoft.com/office/drawing/2014/main" id="{6A7C971B-5383-2337-B5BA-4DAF5BEFD99B}"/>
              </a:ext>
            </a:extLst>
          </p:cNvPr>
          <p:cNvSpPr>
            <a:spLocks noGrp="1"/>
          </p:cNvSpPr>
          <p:nvPr>
            <p:ph idx="1"/>
          </p:nvPr>
        </p:nvSpPr>
        <p:spPr/>
        <p:txBody>
          <a:bodyPr/>
          <a:lstStyle/>
          <a:p>
            <a:r>
              <a:rPr lang="en-IN" dirty="0"/>
              <a:t>Suppose following are scores from some sport:</a:t>
            </a:r>
          </a:p>
          <a:p>
            <a:pPr lvl="1"/>
            <a:r>
              <a:rPr lang="en-US" dirty="0"/>
              <a:t>66, 67, 67, 68, 68, 68, 68, 69, 69, 69, 69, 70, 70, 71, 71, 72, 73, 75</a:t>
            </a:r>
          </a:p>
          <a:p>
            <a:r>
              <a:rPr lang="en-US" dirty="0"/>
              <a:t>The median is (69 + 69)/2 = 69, because:</a:t>
            </a:r>
          </a:p>
          <a:p>
            <a:endParaRPr lang="en-US" dirty="0"/>
          </a:p>
          <a:p>
            <a:r>
              <a:rPr lang="en-US" dirty="0"/>
              <a:t>To find the IQR, we’ll now split the data in half. </a:t>
            </a:r>
          </a:p>
          <a:p>
            <a:r>
              <a:rPr lang="en-US" dirty="0"/>
              <a:t>Since this data set has 18 data points, we’ll have 9 data points in the lower half, and 9 data points in the upper half. </a:t>
            </a:r>
          </a:p>
          <a:p>
            <a:r>
              <a:rPr lang="en-US" dirty="0"/>
              <a:t>We then need to find the median of each half.</a:t>
            </a:r>
          </a:p>
          <a:p>
            <a:endParaRPr lang="en-US" dirty="0"/>
          </a:p>
          <a:p>
            <a:endParaRPr lang="en-IN" dirty="0"/>
          </a:p>
        </p:txBody>
      </p:sp>
      <p:pic>
        <p:nvPicPr>
          <p:cNvPr id="5" name="Picture 4">
            <a:extLst>
              <a:ext uri="{FF2B5EF4-FFF2-40B4-BE49-F238E27FC236}">
                <a16:creationId xmlns:a16="http://schemas.microsoft.com/office/drawing/2014/main" id="{4C47A933-625B-6FD3-7440-053B36426399}"/>
              </a:ext>
            </a:extLst>
          </p:cNvPr>
          <p:cNvPicPr>
            <a:picLocks noChangeAspect="1"/>
          </p:cNvPicPr>
          <p:nvPr/>
        </p:nvPicPr>
        <p:blipFill>
          <a:blip r:embed="rId2"/>
          <a:stretch>
            <a:fillRect/>
          </a:stretch>
        </p:blipFill>
        <p:spPr>
          <a:xfrm>
            <a:off x="1403957" y="3222614"/>
            <a:ext cx="8274475" cy="412771"/>
          </a:xfrm>
          <a:prstGeom prst="rect">
            <a:avLst/>
          </a:prstGeom>
        </p:spPr>
      </p:pic>
    </p:spTree>
    <p:extLst>
      <p:ext uri="{BB962C8B-B14F-4D97-AF65-F5344CB8AC3E}">
        <p14:creationId xmlns:p14="http://schemas.microsoft.com/office/powerpoint/2010/main" val="8858681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D8B64-AF9C-2DA7-CAAE-DD2D9F7E73F0}"/>
              </a:ext>
            </a:extLst>
          </p:cNvPr>
          <p:cNvSpPr>
            <a:spLocks noGrp="1"/>
          </p:cNvSpPr>
          <p:nvPr>
            <p:ph type="title"/>
          </p:nvPr>
        </p:nvSpPr>
        <p:spPr/>
        <p:txBody>
          <a:bodyPr/>
          <a:lstStyle/>
          <a:p>
            <a:r>
              <a:rPr lang="en-IN" dirty="0"/>
              <a:t>Interquartile Range – Example</a:t>
            </a:r>
          </a:p>
        </p:txBody>
      </p:sp>
      <p:sp>
        <p:nvSpPr>
          <p:cNvPr id="3" name="Content Placeholder 2">
            <a:extLst>
              <a:ext uri="{FF2B5EF4-FFF2-40B4-BE49-F238E27FC236}">
                <a16:creationId xmlns:a16="http://schemas.microsoft.com/office/drawing/2014/main" id="{6A7C971B-5383-2337-B5BA-4DAF5BEFD99B}"/>
              </a:ext>
            </a:extLst>
          </p:cNvPr>
          <p:cNvSpPr>
            <a:spLocks noGrp="1"/>
          </p:cNvSpPr>
          <p:nvPr>
            <p:ph idx="1"/>
          </p:nvPr>
        </p:nvSpPr>
        <p:spPr/>
        <p:txBody>
          <a:bodyPr/>
          <a:lstStyle/>
          <a:p>
            <a:r>
              <a:rPr lang="en-IN" dirty="0"/>
              <a:t>Median of the lower half is 68</a:t>
            </a:r>
          </a:p>
          <a:p>
            <a:endParaRPr lang="en-IN" dirty="0"/>
          </a:p>
          <a:p>
            <a:r>
              <a:rPr lang="en-IN" dirty="0"/>
              <a:t>Median of the upper half is 71</a:t>
            </a:r>
          </a:p>
          <a:p>
            <a:endParaRPr lang="en-IN" dirty="0"/>
          </a:p>
          <a:p>
            <a:r>
              <a:rPr lang="en-IN" dirty="0"/>
              <a:t>Putting it together</a:t>
            </a:r>
          </a:p>
          <a:p>
            <a:endParaRPr lang="en-IN" dirty="0"/>
          </a:p>
          <a:p>
            <a:endParaRPr lang="en-IN" dirty="0"/>
          </a:p>
          <a:p>
            <a:r>
              <a:rPr lang="en-IN" dirty="0"/>
              <a:t>IQR = 71 – 68 = 3</a:t>
            </a:r>
          </a:p>
          <a:p>
            <a:endParaRPr lang="en-IN" dirty="0"/>
          </a:p>
          <a:p>
            <a:endParaRPr lang="en-IN" dirty="0"/>
          </a:p>
        </p:txBody>
      </p:sp>
      <p:pic>
        <p:nvPicPr>
          <p:cNvPr id="6" name="Picture 5">
            <a:extLst>
              <a:ext uri="{FF2B5EF4-FFF2-40B4-BE49-F238E27FC236}">
                <a16:creationId xmlns:a16="http://schemas.microsoft.com/office/drawing/2014/main" id="{D0BE0D2E-8A0F-CE99-D02B-3F9D3EA959AE}"/>
              </a:ext>
            </a:extLst>
          </p:cNvPr>
          <p:cNvPicPr>
            <a:picLocks noChangeAspect="1"/>
          </p:cNvPicPr>
          <p:nvPr/>
        </p:nvPicPr>
        <p:blipFill>
          <a:blip r:embed="rId2"/>
          <a:stretch>
            <a:fillRect/>
          </a:stretch>
        </p:blipFill>
        <p:spPr>
          <a:xfrm>
            <a:off x="5917736" y="1690688"/>
            <a:ext cx="4191215" cy="495325"/>
          </a:xfrm>
          <a:prstGeom prst="rect">
            <a:avLst/>
          </a:prstGeom>
        </p:spPr>
      </p:pic>
      <p:pic>
        <p:nvPicPr>
          <p:cNvPr id="8" name="Picture 7">
            <a:extLst>
              <a:ext uri="{FF2B5EF4-FFF2-40B4-BE49-F238E27FC236}">
                <a16:creationId xmlns:a16="http://schemas.microsoft.com/office/drawing/2014/main" id="{3BE0FD5F-78FE-F25A-9323-9365DEF74CD4}"/>
              </a:ext>
            </a:extLst>
          </p:cNvPr>
          <p:cNvPicPr>
            <a:picLocks noChangeAspect="1"/>
          </p:cNvPicPr>
          <p:nvPr/>
        </p:nvPicPr>
        <p:blipFill>
          <a:blip r:embed="rId3"/>
          <a:stretch>
            <a:fillRect/>
          </a:stretch>
        </p:blipFill>
        <p:spPr>
          <a:xfrm>
            <a:off x="5917736" y="2706123"/>
            <a:ext cx="4178515" cy="603281"/>
          </a:xfrm>
          <a:prstGeom prst="rect">
            <a:avLst/>
          </a:prstGeom>
        </p:spPr>
      </p:pic>
      <p:pic>
        <p:nvPicPr>
          <p:cNvPr id="10" name="Picture 9">
            <a:extLst>
              <a:ext uri="{FF2B5EF4-FFF2-40B4-BE49-F238E27FC236}">
                <a16:creationId xmlns:a16="http://schemas.microsoft.com/office/drawing/2014/main" id="{80EBFB03-BBCE-4AF2-A833-9DAF2BD838AB}"/>
              </a:ext>
            </a:extLst>
          </p:cNvPr>
          <p:cNvPicPr>
            <a:picLocks noChangeAspect="1"/>
          </p:cNvPicPr>
          <p:nvPr/>
        </p:nvPicPr>
        <p:blipFill>
          <a:blip r:embed="rId4"/>
          <a:stretch>
            <a:fillRect/>
          </a:stretch>
        </p:blipFill>
        <p:spPr>
          <a:xfrm>
            <a:off x="4017194" y="3699101"/>
            <a:ext cx="7424791" cy="1468211"/>
          </a:xfrm>
          <a:prstGeom prst="rect">
            <a:avLst/>
          </a:prstGeom>
        </p:spPr>
      </p:pic>
    </p:spTree>
    <p:extLst>
      <p:ext uri="{BB962C8B-B14F-4D97-AF65-F5344CB8AC3E}">
        <p14:creationId xmlns:p14="http://schemas.microsoft.com/office/powerpoint/2010/main" val="3952804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F625-BA9D-049A-E8D1-C41E023D4546}"/>
              </a:ext>
            </a:extLst>
          </p:cNvPr>
          <p:cNvSpPr>
            <a:spLocks noGrp="1"/>
          </p:cNvSpPr>
          <p:nvPr>
            <p:ph type="title"/>
          </p:nvPr>
        </p:nvSpPr>
        <p:spPr/>
        <p:txBody>
          <a:bodyPr/>
          <a:lstStyle/>
          <a:p>
            <a:r>
              <a:rPr lang="en-IN" dirty="0"/>
              <a:t>Data Science Examples</a:t>
            </a:r>
          </a:p>
        </p:txBody>
      </p:sp>
      <p:sp>
        <p:nvSpPr>
          <p:cNvPr id="3" name="Content Placeholder 2">
            <a:extLst>
              <a:ext uri="{FF2B5EF4-FFF2-40B4-BE49-F238E27FC236}">
                <a16:creationId xmlns:a16="http://schemas.microsoft.com/office/drawing/2014/main" id="{38F27967-0F85-A118-35BA-CDD7FE4F4C66}"/>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EEF4EA88-552E-3340-31D9-F1F54525477C}"/>
              </a:ext>
            </a:extLst>
          </p:cNvPr>
          <p:cNvPicPr>
            <a:picLocks noChangeAspect="1"/>
          </p:cNvPicPr>
          <p:nvPr/>
        </p:nvPicPr>
        <p:blipFill>
          <a:blip r:embed="rId2"/>
          <a:stretch>
            <a:fillRect/>
          </a:stretch>
        </p:blipFill>
        <p:spPr>
          <a:xfrm>
            <a:off x="1345735" y="2403088"/>
            <a:ext cx="4178515" cy="2565532"/>
          </a:xfrm>
          <a:prstGeom prst="rect">
            <a:avLst/>
          </a:prstGeom>
        </p:spPr>
      </p:pic>
      <p:pic>
        <p:nvPicPr>
          <p:cNvPr id="8" name="Picture 7">
            <a:extLst>
              <a:ext uri="{FF2B5EF4-FFF2-40B4-BE49-F238E27FC236}">
                <a16:creationId xmlns:a16="http://schemas.microsoft.com/office/drawing/2014/main" id="{95B547DC-4739-496F-E089-A03D894E9508}"/>
              </a:ext>
            </a:extLst>
          </p:cNvPr>
          <p:cNvPicPr>
            <a:picLocks noChangeAspect="1"/>
          </p:cNvPicPr>
          <p:nvPr/>
        </p:nvPicPr>
        <p:blipFill>
          <a:blip r:embed="rId3"/>
          <a:stretch>
            <a:fillRect/>
          </a:stretch>
        </p:blipFill>
        <p:spPr>
          <a:xfrm>
            <a:off x="6096000" y="2337519"/>
            <a:ext cx="4457929" cy="2552831"/>
          </a:xfrm>
          <a:prstGeom prst="rect">
            <a:avLst/>
          </a:prstGeom>
        </p:spPr>
      </p:pic>
    </p:spTree>
    <p:extLst>
      <p:ext uri="{BB962C8B-B14F-4D97-AF65-F5344CB8AC3E}">
        <p14:creationId xmlns:p14="http://schemas.microsoft.com/office/powerpoint/2010/main" val="1982017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76525-E605-7F70-E0BC-A000C299EA10}"/>
              </a:ext>
            </a:extLst>
          </p:cNvPr>
          <p:cNvSpPr>
            <a:spLocks noGrp="1"/>
          </p:cNvSpPr>
          <p:nvPr>
            <p:ph type="title"/>
          </p:nvPr>
        </p:nvSpPr>
        <p:spPr/>
        <p:txBody>
          <a:bodyPr/>
          <a:lstStyle/>
          <a:p>
            <a:r>
              <a:rPr lang="en-IN" dirty="0"/>
              <a:t>IQR for even and odd number of data points</a:t>
            </a:r>
          </a:p>
        </p:txBody>
      </p:sp>
      <p:sp>
        <p:nvSpPr>
          <p:cNvPr id="3" name="Content Placeholder 2">
            <a:extLst>
              <a:ext uri="{FF2B5EF4-FFF2-40B4-BE49-F238E27FC236}">
                <a16:creationId xmlns:a16="http://schemas.microsoft.com/office/drawing/2014/main" id="{6FDC950B-B474-E54F-119A-4B5D3A485FE1}"/>
              </a:ext>
            </a:extLst>
          </p:cNvPr>
          <p:cNvSpPr>
            <a:spLocks noGrp="1"/>
          </p:cNvSpPr>
          <p:nvPr>
            <p:ph idx="1"/>
          </p:nvPr>
        </p:nvSpPr>
        <p:spPr/>
        <p:txBody>
          <a:bodyPr/>
          <a:lstStyle/>
          <a:p>
            <a:r>
              <a:rPr lang="en-US" dirty="0"/>
              <a:t>Notice that in this data set of scores we had an even number of data points, and we therefore just divided the number of data points in two to get 9 data points in the lower half and 9 data points in the upper half.</a:t>
            </a:r>
          </a:p>
          <a:p>
            <a:r>
              <a:rPr lang="en-US" dirty="0"/>
              <a:t>We also need to know how to calculate the IQR when we have an odd number of data points. </a:t>
            </a:r>
          </a:p>
          <a:p>
            <a:endParaRPr lang="en-IN" dirty="0"/>
          </a:p>
        </p:txBody>
      </p:sp>
    </p:spTree>
    <p:extLst>
      <p:ext uri="{BB962C8B-B14F-4D97-AF65-F5344CB8AC3E}">
        <p14:creationId xmlns:p14="http://schemas.microsoft.com/office/powerpoint/2010/main" val="39394767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76525-E605-7F70-E0BC-A000C299EA10}"/>
              </a:ext>
            </a:extLst>
          </p:cNvPr>
          <p:cNvSpPr>
            <a:spLocks noGrp="1"/>
          </p:cNvSpPr>
          <p:nvPr>
            <p:ph type="title"/>
          </p:nvPr>
        </p:nvSpPr>
        <p:spPr/>
        <p:txBody>
          <a:bodyPr/>
          <a:lstStyle/>
          <a:p>
            <a:r>
              <a:rPr lang="en-IN" dirty="0"/>
              <a:t>IQR for odd number of data points</a:t>
            </a:r>
          </a:p>
        </p:txBody>
      </p:sp>
      <p:sp>
        <p:nvSpPr>
          <p:cNvPr id="3" name="Content Placeholder 2">
            <a:extLst>
              <a:ext uri="{FF2B5EF4-FFF2-40B4-BE49-F238E27FC236}">
                <a16:creationId xmlns:a16="http://schemas.microsoft.com/office/drawing/2014/main" id="{6FDC950B-B474-E54F-119A-4B5D3A485FE1}"/>
              </a:ext>
            </a:extLst>
          </p:cNvPr>
          <p:cNvSpPr>
            <a:spLocks noGrp="1"/>
          </p:cNvSpPr>
          <p:nvPr>
            <p:ph idx="1"/>
          </p:nvPr>
        </p:nvSpPr>
        <p:spPr/>
        <p:txBody>
          <a:bodyPr>
            <a:normAutofit fontScale="92500" lnSpcReduction="20000"/>
          </a:bodyPr>
          <a:lstStyle/>
          <a:p>
            <a:r>
              <a:rPr lang="en-IN" dirty="0"/>
              <a:t>Consider a data set with 11 data points</a:t>
            </a:r>
          </a:p>
          <a:p>
            <a:pPr lvl="1"/>
            <a:r>
              <a:rPr lang="en-US" dirty="0"/>
              <a:t>66, 67, 68, 69, 69, 69, 70, 71, 71, 72, 75</a:t>
            </a:r>
          </a:p>
          <a:p>
            <a:r>
              <a:rPr lang="en-US" dirty="0"/>
              <a:t>If we find the median, we can see that it’s 69.</a:t>
            </a:r>
          </a:p>
          <a:p>
            <a:endParaRPr lang="en-US" dirty="0"/>
          </a:p>
          <a:p>
            <a:r>
              <a:rPr lang="en-US" dirty="0"/>
              <a:t>To separate the data into two halves with an equal number of data points in each, we’ll take the lower half as everything below the median (not including the median), and the upper half as everything above the median (not including the median). </a:t>
            </a:r>
          </a:p>
          <a:p>
            <a:r>
              <a:rPr lang="en-US" dirty="0"/>
              <a:t>So the lower half will be 66, 67, 68, 69, 69, and its median is 68. </a:t>
            </a:r>
          </a:p>
          <a:p>
            <a:r>
              <a:rPr lang="en-US" dirty="0"/>
              <a:t>The upper half will be 70, 71, 71, 72, 75 and its median is 71.</a:t>
            </a:r>
          </a:p>
          <a:p>
            <a:r>
              <a:rPr lang="en-US" dirty="0"/>
              <a:t>The IQR of this data set with an odd number of data points is therefore 71 − 68 = 3.</a:t>
            </a:r>
          </a:p>
          <a:p>
            <a:endParaRPr lang="en-US" dirty="0"/>
          </a:p>
          <a:p>
            <a:endParaRPr lang="en-IN" dirty="0"/>
          </a:p>
        </p:txBody>
      </p:sp>
      <p:pic>
        <p:nvPicPr>
          <p:cNvPr id="5" name="Picture 4">
            <a:extLst>
              <a:ext uri="{FF2B5EF4-FFF2-40B4-BE49-F238E27FC236}">
                <a16:creationId xmlns:a16="http://schemas.microsoft.com/office/drawing/2014/main" id="{C4B4F8D3-E433-FCA3-7BD4-444561FCFCFE}"/>
              </a:ext>
            </a:extLst>
          </p:cNvPr>
          <p:cNvPicPr>
            <a:picLocks noChangeAspect="1"/>
          </p:cNvPicPr>
          <p:nvPr/>
        </p:nvPicPr>
        <p:blipFill>
          <a:blip r:embed="rId2"/>
          <a:stretch>
            <a:fillRect/>
          </a:stretch>
        </p:blipFill>
        <p:spPr>
          <a:xfrm>
            <a:off x="2421039" y="2957011"/>
            <a:ext cx="5048509" cy="400071"/>
          </a:xfrm>
          <a:prstGeom prst="rect">
            <a:avLst/>
          </a:prstGeom>
        </p:spPr>
      </p:pic>
    </p:spTree>
    <p:extLst>
      <p:ext uri="{BB962C8B-B14F-4D97-AF65-F5344CB8AC3E}">
        <p14:creationId xmlns:p14="http://schemas.microsoft.com/office/powerpoint/2010/main" val="41778163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C35E1-CDB7-DE86-B3F9-EFA9678C994A}"/>
              </a:ext>
            </a:extLst>
          </p:cNvPr>
          <p:cNvSpPr>
            <a:spLocks noGrp="1"/>
          </p:cNvSpPr>
          <p:nvPr>
            <p:ph type="title"/>
          </p:nvPr>
        </p:nvSpPr>
        <p:spPr/>
        <p:txBody>
          <a:bodyPr/>
          <a:lstStyle/>
          <a:p>
            <a:r>
              <a:rPr lang="en-IN" dirty="0"/>
              <a:t>Interquartile Range in Python</a:t>
            </a:r>
          </a:p>
        </p:txBody>
      </p:sp>
      <p:sp>
        <p:nvSpPr>
          <p:cNvPr id="3" name="Content Placeholder 2">
            <a:extLst>
              <a:ext uri="{FF2B5EF4-FFF2-40B4-BE49-F238E27FC236}">
                <a16:creationId xmlns:a16="http://schemas.microsoft.com/office/drawing/2014/main" id="{23281E73-BC7B-C88F-D5C2-5FD63F315C33}"/>
              </a:ext>
            </a:extLst>
          </p:cNvPr>
          <p:cNvSpPr>
            <a:spLocks noGrp="1"/>
          </p:cNvSpPr>
          <p:nvPr>
            <p:ph idx="1"/>
          </p:nvPr>
        </p:nvSpPr>
        <p:spPr/>
        <p:txBody>
          <a:bodyPr>
            <a:normAutofit fontScale="85000" lnSpcReduction="20000"/>
          </a:bodyPr>
          <a:lstStyle/>
          <a:p>
            <a:r>
              <a:rPr lang="en-US" dirty="0"/>
              <a:t>import </a:t>
            </a:r>
            <a:r>
              <a:rPr lang="en-US" dirty="0" err="1"/>
              <a:t>numpy</a:t>
            </a:r>
            <a:r>
              <a:rPr lang="en-US" dirty="0"/>
              <a:t> as np</a:t>
            </a:r>
          </a:p>
          <a:p>
            <a:endParaRPr lang="en-US" dirty="0"/>
          </a:p>
          <a:p>
            <a:r>
              <a:rPr lang="en-US" dirty="0"/>
              <a:t># Define a list of numbers</a:t>
            </a:r>
          </a:p>
          <a:p>
            <a:r>
              <a:rPr lang="en-US" dirty="0"/>
              <a:t>numbers = [62, 78, 84, 89, 91, 95, 97, 89, 91, 89]</a:t>
            </a:r>
          </a:p>
          <a:p>
            <a:endParaRPr lang="en-US" dirty="0"/>
          </a:p>
          <a:p>
            <a:r>
              <a:rPr lang="en-US" dirty="0"/>
              <a:t># Calculate the IQR using the percentile() function from </a:t>
            </a:r>
            <a:r>
              <a:rPr lang="en-US" dirty="0" err="1"/>
              <a:t>numpy</a:t>
            </a:r>
            <a:endParaRPr lang="en-US" dirty="0"/>
          </a:p>
          <a:p>
            <a:r>
              <a:rPr lang="en-US" dirty="0"/>
              <a:t>q1, q3 = </a:t>
            </a:r>
            <a:r>
              <a:rPr lang="en-US" dirty="0" err="1"/>
              <a:t>np.percentile</a:t>
            </a:r>
            <a:r>
              <a:rPr lang="en-US" dirty="0"/>
              <a:t>(numbers, [25, 75])</a:t>
            </a:r>
          </a:p>
          <a:p>
            <a:r>
              <a:rPr lang="en-US" dirty="0" err="1"/>
              <a:t>iqr</a:t>
            </a:r>
            <a:r>
              <a:rPr lang="en-US" dirty="0"/>
              <a:t> = q3 - q1</a:t>
            </a:r>
          </a:p>
          <a:p>
            <a:endParaRPr lang="en-US" dirty="0"/>
          </a:p>
          <a:p>
            <a:r>
              <a:rPr lang="en-US" dirty="0"/>
              <a:t># Print the result</a:t>
            </a:r>
          </a:p>
          <a:p>
            <a:r>
              <a:rPr lang="en-US" dirty="0"/>
              <a:t>print("The interquartile range is:", </a:t>
            </a:r>
            <a:r>
              <a:rPr lang="en-US" dirty="0" err="1"/>
              <a:t>iqr</a:t>
            </a:r>
            <a:r>
              <a:rPr lang="en-US" dirty="0"/>
              <a:t>)</a:t>
            </a:r>
          </a:p>
        </p:txBody>
      </p:sp>
    </p:spTree>
    <p:extLst>
      <p:ext uri="{BB962C8B-B14F-4D97-AF65-F5344CB8AC3E}">
        <p14:creationId xmlns:p14="http://schemas.microsoft.com/office/powerpoint/2010/main" val="5924000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69F41-C7F3-62F7-14F4-DBC9FED903E9}"/>
              </a:ext>
            </a:extLst>
          </p:cNvPr>
          <p:cNvSpPr>
            <a:spLocks noGrp="1"/>
          </p:cNvSpPr>
          <p:nvPr>
            <p:ph type="title"/>
          </p:nvPr>
        </p:nvSpPr>
        <p:spPr/>
        <p:txBody>
          <a:bodyPr/>
          <a:lstStyle/>
          <a:p>
            <a:r>
              <a:rPr lang="en-IN" dirty="0"/>
              <a:t>Interquartile Range </a:t>
            </a:r>
            <a:r>
              <a:rPr lang="en-IN"/>
              <a:t>using Library</a:t>
            </a:r>
          </a:p>
        </p:txBody>
      </p:sp>
      <p:sp>
        <p:nvSpPr>
          <p:cNvPr id="3" name="Content Placeholder 2">
            <a:extLst>
              <a:ext uri="{FF2B5EF4-FFF2-40B4-BE49-F238E27FC236}">
                <a16:creationId xmlns:a16="http://schemas.microsoft.com/office/drawing/2014/main" id="{6E44D40F-CB37-22D9-E94F-F533096E57FB}"/>
              </a:ext>
            </a:extLst>
          </p:cNvPr>
          <p:cNvSpPr>
            <a:spLocks noGrp="1"/>
          </p:cNvSpPr>
          <p:nvPr>
            <p:ph idx="1"/>
          </p:nvPr>
        </p:nvSpPr>
        <p:spPr/>
        <p:txBody>
          <a:bodyPr>
            <a:normAutofit fontScale="92500" lnSpcReduction="20000"/>
          </a:bodyPr>
          <a:lstStyle/>
          <a:p>
            <a:r>
              <a:rPr lang="en-US" dirty="0"/>
              <a:t>from </a:t>
            </a:r>
            <a:r>
              <a:rPr lang="en-US" dirty="0" err="1"/>
              <a:t>scipy.stats</a:t>
            </a:r>
            <a:r>
              <a:rPr lang="en-US" dirty="0"/>
              <a:t> import </a:t>
            </a:r>
            <a:r>
              <a:rPr lang="en-US" dirty="0" err="1"/>
              <a:t>iqr</a:t>
            </a:r>
            <a:endParaRPr lang="en-US" dirty="0"/>
          </a:p>
          <a:p>
            <a:endParaRPr lang="en-US" dirty="0"/>
          </a:p>
          <a:p>
            <a:r>
              <a:rPr lang="en-US" dirty="0"/>
              <a:t># Define a list of numbers</a:t>
            </a:r>
          </a:p>
          <a:p>
            <a:r>
              <a:rPr lang="en-US" dirty="0"/>
              <a:t>numbers = [62, 78, 84, 89, 91, 95, 97, 89, 91, 89]</a:t>
            </a:r>
          </a:p>
          <a:p>
            <a:endParaRPr lang="en-US" dirty="0"/>
          </a:p>
          <a:p>
            <a:r>
              <a:rPr lang="en-US" dirty="0"/>
              <a:t># Calculate the IQR using the </a:t>
            </a:r>
            <a:r>
              <a:rPr lang="en-US" dirty="0" err="1"/>
              <a:t>iqr</a:t>
            </a:r>
            <a:r>
              <a:rPr lang="en-US" dirty="0"/>
              <a:t>() function from </a:t>
            </a:r>
            <a:r>
              <a:rPr lang="en-US" dirty="0" err="1"/>
              <a:t>scipy.stats</a:t>
            </a:r>
            <a:endParaRPr lang="en-US" dirty="0"/>
          </a:p>
          <a:p>
            <a:r>
              <a:rPr lang="en-US" dirty="0" err="1"/>
              <a:t>iqr_of_numbers</a:t>
            </a:r>
            <a:r>
              <a:rPr lang="en-US" dirty="0"/>
              <a:t> = </a:t>
            </a:r>
            <a:r>
              <a:rPr lang="en-US" dirty="0" err="1"/>
              <a:t>iqr</a:t>
            </a:r>
            <a:r>
              <a:rPr lang="en-US" dirty="0"/>
              <a:t>(numbers)</a:t>
            </a:r>
          </a:p>
          <a:p>
            <a:endParaRPr lang="en-US" dirty="0"/>
          </a:p>
          <a:p>
            <a:r>
              <a:rPr lang="en-US" dirty="0"/>
              <a:t># Print the result</a:t>
            </a:r>
          </a:p>
          <a:p>
            <a:r>
              <a:rPr lang="en-US" dirty="0"/>
              <a:t>print("The interquartile range is:", </a:t>
            </a:r>
            <a:r>
              <a:rPr lang="en-US" dirty="0" err="1"/>
              <a:t>iqr_of_numbers</a:t>
            </a:r>
            <a:r>
              <a:rPr lang="en-US" dirty="0"/>
              <a:t>)</a:t>
            </a:r>
          </a:p>
        </p:txBody>
      </p:sp>
    </p:spTree>
    <p:extLst>
      <p:ext uri="{BB962C8B-B14F-4D97-AF65-F5344CB8AC3E}">
        <p14:creationId xmlns:p14="http://schemas.microsoft.com/office/powerpoint/2010/main" val="8623027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8C831-F2CC-6DD6-9F12-67871D68783B}"/>
              </a:ext>
            </a:extLst>
          </p:cNvPr>
          <p:cNvSpPr>
            <a:spLocks noGrp="1"/>
          </p:cNvSpPr>
          <p:nvPr>
            <p:ph type="title"/>
          </p:nvPr>
        </p:nvSpPr>
        <p:spPr/>
        <p:txBody>
          <a:bodyPr/>
          <a:lstStyle/>
          <a:p>
            <a:r>
              <a:rPr lang="en-IN" dirty="0"/>
              <a:t>Variance</a:t>
            </a:r>
          </a:p>
        </p:txBody>
      </p:sp>
      <p:sp>
        <p:nvSpPr>
          <p:cNvPr id="3" name="Content Placeholder 2">
            <a:extLst>
              <a:ext uri="{FF2B5EF4-FFF2-40B4-BE49-F238E27FC236}">
                <a16:creationId xmlns:a16="http://schemas.microsoft.com/office/drawing/2014/main" id="{96188471-6B83-75B1-DBF4-30E44861B2D1}"/>
              </a:ext>
            </a:extLst>
          </p:cNvPr>
          <p:cNvSpPr>
            <a:spLocks noGrp="1"/>
          </p:cNvSpPr>
          <p:nvPr>
            <p:ph idx="1"/>
          </p:nvPr>
        </p:nvSpPr>
        <p:spPr/>
        <p:txBody>
          <a:bodyPr/>
          <a:lstStyle/>
          <a:p>
            <a:r>
              <a:rPr lang="en-US" b="1" dirty="0"/>
              <a:t>Variance</a:t>
            </a:r>
            <a:r>
              <a:rPr lang="en-US" dirty="0"/>
              <a:t> is a measure of how far a set of data (numbers) are spread out from their mean (average) value</a:t>
            </a:r>
          </a:p>
          <a:p>
            <a:r>
              <a:rPr lang="en-US" dirty="0"/>
              <a:t>It is calculated by taking the average of the squared differences of each data point from the mean</a:t>
            </a:r>
          </a:p>
          <a:p>
            <a:r>
              <a:rPr lang="en-US" dirty="0"/>
              <a:t>The more the value of variance, the data is more scattered from its mean and if the value of variance is low or minimum, then it is less scattered from mean</a:t>
            </a:r>
          </a:p>
          <a:p>
            <a:r>
              <a:rPr lang="en-US" dirty="0"/>
              <a:t>Therefore, it is called a </a:t>
            </a:r>
            <a:r>
              <a:rPr lang="en-US" b="1" dirty="0"/>
              <a:t>measure of spread </a:t>
            </a:r>
            <a:r>
              <a:rPr lang="en-US" dirty="0"/>
              <a:t>of data from mean</a:t>
            </a:r>
            <a:endParaRPr lang="en-IN" dirty="0"/>
          </a:p>
        </p:txBody>
      </p:sp>
    </p:spTree>
    <p:extLst>
      <p:ext uri="{BB962C8B-B14F-4D97-AF65-F5344CB8AC3E}">
        <p14:creationId xmlns:p14="http://schemas.microsoft.com/office/powerpoint/2010/main" val="12433391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8C831-F2CC-6DD6-9F12-67871D68783B}"/>
              </a:ext>
            </a:extLst>
          </p:cNvPr>
          <p:cNvSpPr>
            <a:spLocks noGrp="1"/>
          </p:cNvSpPr>
          <p:nvPr>
            <p:ph type="title"/>
          </p:nvPr>
        </p:nvSpPr>
        <p:spPr/>
        <p:txBody>
          <a:bodyPr/>
          <a:lstStyle/>
          <a:p>
            <a:r>
              <a:rPr lang="en-IN" dirty="0"/>
              <a:t>Variance Calculation</a:t>
            </a:r>
          </a:p>
        </p:txBody>
      </p:sp>
      <p:sp>
        <p:nvSpPr>
          <p:cNvPr id="3" name="Content Placeholder 2">
            <a:extLst>
              <a:ext uri="{FF2B5EF4-FFF2-40B4-BE49-F238E27FC236}">
                <a16:creationId xmlns:a16="http://schemas.microsoft.com/office/drawing/2014/main" id="{96188471-6B83-75B1-DBF4-30E44861B2D1}"/>
              </a:ext>
            </a:extLst>
          </p:cNvPr>
          <p:cNvSpPr>
            <a:spLocks noGrp="1"/>
          </p:cNvSpPr>
          <p:nvPr>
            <p:ph idx="1"/>
          </p:nvPr>
        </p:nvSpPr>
        <p:spPr/>
        <p:txBody>
          <a:bodyPr>
            <a:normAutofit/>
          </a:bodyPr>
          <a:lstStyle/>
          <a:p>
            <a:pPr marL="514350" indent="-514350">
              <a:buFont typeface="+mj-lt"/>
              <a:buAutoNum type="arabicPeriod"/>
            </a:pPr>
            <a:r>
              <a:rPr lang="en-US" dirty="0"/>
              <a:t>Find the mean of the given data set. </a:t>
            </a:r>
          </a:p>
          <a:p>
            <a:pPr marL="514350" indent="-514350">
              <a:buFont typeface="+mj-lt"/>
              <a:buAutoNum type="arabicPeriod"/>
            </a:pPr>
            <a:r>
              <a:rPr lang="en-US" dirty="0"/>
              <a:t>Subtract the mean from each value and square them.</a:t>
            </a:r>
          </a:p>
          <a:p>
            <a:pPr marL="514350" indent="-514350">
              <a:buFont typeface="+mj-lt"/>
              <a:buAutoNum type="arabicPeriod"/>
            </a:pPr>
            <a:r>
              <a:rPr lang="en-US" dirty="0"/>
              <a:t>Find the average of these squared values, that will result in variance.</a:t>
            </a:r>
            <a:endParaRPr lang="en-IN" dirty="0"/>
          </a:p>
        </p:txBody>
      </p:sp>
    </p:spTree>
    <p:extLst>
      <p:ext uri="{BB962C8B-B14F-4D97-AF65-F5344CB8AC3E}">
        <p14:creationId xmlns:p14="http://schemas.microsoft.com/office/powerpoint/2010/main" val="14156936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864C6-32D1-3367-74EF-44B6D0ACFD92}"/>
              </a:ext>
            </a:extLst>
          </p:cNvPr>
          <p:cNvSpPr>
            <a:spLocks noGrp="1"/>
          </p:cNvSpPr>
          <p:nvPr>
            <p:ph type="title"/>
          </p:nvPr>
        </p:nvSpPr>
        <p:spPr/>
        <p:txBody>
          <a:bodyPr/>
          <a:lstStyle/>
          <a:p>
            <a:r>
              <a:rPr lang="en-IN" dirty="0"/>
              <a:t>Variance Example</a:t>
            </a:r>
          </a:p>
        </p:txBody>
      </p:sp>
      <p:sp>
        <p:nvSpPr>
          <p:cNvPr id="3" name="Content Placeholder 2">
            <a:extLst>
              <a:ext uri="{FF2B5EF4-FFF2-40B4-BE49-F238E27FC236}">
                <a16:creationId xmlns:a16="http://schemas.microsoft.com/office/drawing/2014/main" id="{D686EFB4-4113-BCA8-0C84-BFD8496CACBF}"/>
              </a:ext>
            </a:extLst>
          </p:cNvPr>
          <p:cNvSpPr>
            <a:spLocks noGrp="1"/>
          </p:cNvSpPr>
          <p:nvPr>
            <p:ph idx="1"/>
          </p:nvPr>
        </p:nvSpPr>
        <p:spPr/>
        <p:txBody>
          <a:bodyPr/>
          <a:lstStyle/>
          <a:p>
            <a:r>
              <a:rPr lang="en-IN" dirty="0"/>
              <a:t>Consider data values </a:t>
            </a:r>
            <a:r>
              <a:rPr lang="en-US" dirty="0"/>
              <a:t>5, 7, 10, 12, and 15</a:t>
            </a:r>
          </a:p>
          <a:p>
            <a:endParaRPr lang="en-US" dirty="0"/>
          </a:p>
          <a:p>
            <a:r>
              <a:rPr lang="en-US" dirty="0"/>
              <a:t>Step 1: </a:t>
            </a:r>
            <a:r>
              <a:rPr lang="en-US" u="sng" dirty="0"/>
              <a:t>Find the mean</a:t>
            </a:r>
            <a:r>
              <a:rPr lang="en-US" dirty="0"/>
              <a:t>: To find the mean, add up all the numbers in the set and divide by the total number of numbers: (5 + 7 + 10 + 12 + 15) / 5 = 9.8</a:t>
            </a:r>
          </a:p>
          <a:p>
            <a:endParaRPr lang="en-IN" dirty="0"/>
          </a:p>
          <a:p>
            <a:r>
              <a:rPr lang="en-IN" dirty="0"/>
              <a:t>Step 2: </a:t>
            </a:r>
            <a:r>
              <a:rPr lang="en-US" dirty="0"/>
              <a:t>Find the squared differences from the mean: Subtract the mean from each number in the set and square the result</a:t>
            </a:r>
            <a:endParaRPr lang="en-IN" dirty="0"/>
          </a:p>
        </p:txBody>
      </p:sp>
    </p:spTree>
    <p:extLst>
      <p:ext uri="{BB962C8B-B14F-4D97-AF65-F5344CB8AC3E}">
        <p14:creationId xmlns:p14="http://schemas.microsoft.com/office/powerpoint/2010/main" val="24588596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864C6-32D1-3367-74EF-44B6D0ACFD92}"/>
              </a:ext>
            </a:extLst>
          </p:cNvPr>
          <p:cNvSpPr>
            <a:spLocks noGrp="1"/>
          </p:cNvSpPr>
          <p:nvPr>
            <p:ph type="title"/>
          </p:nvPr>
        </p:nvSpPr>
        <p:spPr/>
        <p:txBody>
          <a:bodyPr/>
          <a:lstStyle/>
          <a:p>
            <a:r>
              <a:rPr lang="en-IN" dirty="0"/>
              <a:t>Variance Example</a:t>
            </a:r>
          </a:p>
        </p:txBody>
      </p:sp>
      <p:sp>
        <p:nvSpPr>
          <p:cNvPr id="3" name="Content Placeholder 2">
            <a:extLst>
              <a:ext uri="{FF2B5EF4-FFF2-40B4-BE49-F238E27FC236}">
                <a16:creationId xmlns:a16="http://schemas.microsoft.com/office/drawing/2014/main" id="{D686EFB4-4113-BCA8-0C84-BFD8496CACBF}"/>
              </a:ext>
            </a:extLst>
          </p:cNvPr>
          <p:cNvSpPr>
            <a:spLocks noGrp="1"/>
          </p:cNvSpPr>
          <p:nvPr>
            <p:ph idx="1"/>
          </p:nvPr>
        </p:nvSpPr>
        <p:spPr/>
        <p:txBody>
          <a:bodyPr/>
          <a:lstStyle/>
          <a:p>
            <a:r>
              <a:rPr lang="en-IN" dirty="0"/>
              <a:t>Step 2: </a:t>
            </a:r>
            <a:r>
              <a:rPr lang="en-US" u="sng" dirty="0"/>
              <a:t>Find the squared differences from the mean</a:t>
            </a:r>
            <a:r>
              <a:rPr lang="en-US" dirty="0"/>
              <a:t>: Subtract the mean from each number in the set and square the result</a:t>
            </a:r>
          </a:p>
          <a:p>
            <a:r>
              <a:rPr lang="en-IN" dirty="0"/>
              <a:t>(5 - 9.8)^2 = 20.24</a:t>
            </a:r>
          </a:p>
          <a:p>
            <a:r>
              <a:rPr lang="en-IN" dirty="0"/>
              <a:t>(7 - 9.8)^2 = 6.76</a:t>
            </a:r>
          </a:p>
          <a:p>
            <a:r>
              <a:rPr lang="en-IN" dirty="0"/>
              <a:t>(10 - 9.8)^2 = 0.04</a:t>
            </a:r>
          </a:p>
          <a:p>
            <a:r>
              <a:rPr lang="en-IN" dirty="0"/>
              <a:t>(12 - 9.8)^2 = 5.44</a:t>
            </a:r>
          </a:p>
          <a:p>
            <a:r>
              <a:rPr lang="en-IN" dirty="0"/>
              <a:t>(15 - 9.8)^2 = 27.04</a:t>
            </a:r>
          </a:p>
          <a:p>
            <a:endParaRPr lang="en-IN" dirty="0"/>
          </a:p>
        </p:txBody>
      </p:sp>
    </p:spTree>
    <p:extLst>
      <p:ext uri="{BB962C8B-B14F-4D97-AF65-F5344CB8AC3E}">
        <p14:creationId xmlns:p14="http://schemas.microsoft.com/office/powerpoint/2010/main" val="42022620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864C6-32D1-3367-74EF-44B6D0ACFD92}"/>
              </a:ext>
            </a:extLst>
          </p:cNvPr>
          <p:cNvSpPr>
            <a:spLocks noGrp="1"/>
          </p:cNvSpPr>
          <p:nvPr>
            <p:ph type="title"/>
          </p:nvPr>
        </p:nvSpPr>
        <p:spPr/>
        <p:txBody>
          <a:bodyPr/>
          <a:lstStyle/>
          <a:p>
            <a:r>
              <a:rPr lang="en-IN" dirty="0"/>
              <a:t>Variance Example</a:t>
            </a:r>
          </a:p>
        </p:txBody>
      </p:sp>
      <p:sp>
        <p:nvSpPr>
          <p:cNvPr id="3" name="Content Placeholder 2">
            <a:extLst>
              <a:ext uri="{FF2B5EF4-FFF2-40B4-BE49-F238E27FC236}">
                <a16:creationId xmlns:a16="http://schemas.microsoft.com/office/drawing/2014/main" id="{D686EFB4-4113-BCA8-0C84-BFD8496CACBF}"/>
              </a:ext>
            </a:extLst>
          </p:cNvPr>
          <p:cNvSpPr>
            <a:spLocks noGrp="1"/>
          </p:cNvSpPr>
          <p:nvPr>
            <p:ph idx="1"/>
          </p:nvPr>
        </p:nvSpPr>
        <p:spPr/>
        <p:txBody>
          <a:bodyPr/>
          <a:lstStyle/>
          <a:p>
            <a:r>
              <a:rPr lang="en-IN" dirty="0"/>
              <a:t>Step 3: </a:t>
            </a:r>
            <a:r>
              <a:rPr lang="en-US" u="sng" dirty="0"/>
              <a:t>Find the average of the squared differences</a:t>
            </a:r>
            <a:r>
              <a:rPr lang="en-US" dirty="0"/>
              <a:t>: Add up the squared differences and divide by the total number of numbers</a:t>
            </a:r>
          </a:p>
          <a:p>
            <a:r>
              <a:rPr lang="en-US" dirty="0"/>
              <a:t>(20.24 + 6.76 + 0.04 + 5.44 + 27.04) / 5 = 11.12</a:t>
            </a:r>
          </a:p>
          <a:p>
            <a:r>
              <a:rPr lang="en-US" dirty="0"/>
              <a:t>So, the variance of the set is 11.12</a:t>
            </a:r>
          </a:p>
          <a:p>
            <a:endParaRPr lang="en-US" dirty="0"/>
          </a:p>
          <a:p>
            <a:r>
              <a:rPr lang="en-US" dirty="0"/>
              <a:t>This means that the numbers in the set are, on average, about 11.12 units away from the mean</a:t>
            </a:r>
          </a:p>
          <a:p>
            <a:r>
              <a:rPr lang="en-US" dirty="0"/>
              <a:t>A larger variance indicates a greater spread of the data, while a smaller variance indicates that the data points are closer together</a:t>
            </a:r>
          </a:p>
        </p:txBody>
      </p:sp>
    </p:spTree>
    <p:extLst>
      <p:ext uri="{BB962C8B-B14F-4D97-AF65-F5344CB8AC3E}">
        <p14:creationId xmlns:p14="http://schemas.microsoft.com/office/powerpoint/2010/main" val="1309419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B7AD-EC76-A20E-3256-AEAF9AF332EA}"/>
              </a:ext>
            </a:extLst>
          </p:cNvPr>
          <p:cNvSpPr>
            <a:spLocks noGrp="1"/>
          </p:cNvSpPr>
          <p:nvPr>
            <p:ph type="title"/>
          </p:nvPr>
        </p:nvSpPr>
        <p:spPr/>
        <p:txBody>
          <a:bodyPr/>
          <a:lstStyle/>
          <a:p>
            <a:r>
              <a:rPr lang="en-IN" dirty="0"/>
              <a:t>Why are the Differences Squared?</a:t>
            </a:r>
          </a:p>
        </p:txBody>
      </p:sp>
      <p:sp>
        <p:nvSpPr>
          <p:cNvPr id="3" name="Content Placeholder 2">
            <a:extLst>
              <a:ext uri="{FF2B5EF4-FFF2-40B4-BE49-F238E27FC236}">
                <a16:creationId xmlns:a16="http://schemas.microsoft.com/office/drawing/2014/main" id="{193C914A-45EE-7834-7767-30881D4C8C95}"/>
              </a:ext>
            </a:extLst>
          </p:cNvPr>
          <p:cNvSpPr>
            <a:spLocks noGrp="1"/>
          </p:cNvSpPr>
          <p:nvPr>
            <p:ph idx="1"/>
          </p:nvPr>
        </p:nvSpPr>
        <p:spPr/>
        <p:txBody>
          <a:bodyPr>
            <a:normAutofit lnSpcReduction="10000"/>
          </a:bodyPr>
          <a:lstStyle/>
          <a:p>
            <a:r>
              <a:rPr lang="en-IN" dirty="0"/>
              <a:t>We see that differences between data points and the mean are squared</a:t>
            </a:r>
          </a:p>
          <a:p>
            <a:r>
              <a:rPr lang="en-IN" dirty="0"/>
              <a:t>Reason: If we do not do this, then the positive and negative differences may cancel each other and we may not be able to find how the data points are dispersed from the mean</a:t>
            </a:r>
          </a:p>
          <a:p>
            <a:r>
              <a:rPr lang="en-IN" dirty="0"/>
              <a:t>Example: Consider marks of 5 students</a:t>
            </a:r>
          </a:p>
          <a:p>
            <a:pPr marL="0" indent="0">
              <a:buNone/>
            </a:pPr>
            <a:r>
              <a:rPr lang="en-IN" dirty="0"/>
              <a:t>55, 60, 65, 54, 64</a:t>
            </a:r>
          </a:p>
          <a:p>
            <a:r>
              <a:rPr lang="en-IN" dirty="0"/>
              <a:t>Mean: 59.6</a:t>
            </a:r>
          </a:p>
          <a:p>
            <a:r>
              <a:rPr lang="en-IN" dirty="0"/>
              <a:t>Variance: 20.24</a:t>
            </a:r>
          </a:p>
          <a:p>
            <a:r>
              <a:rPr lang="en-IN" dirty="0"/>
              <a:t>But if we do not square the differences, what will happen?</a:t>
            </a:r>
          </a:p>
        </p:txBody>
      </p:sp>
    </p:spTree>
    <p:extLst>
      <p:ext uri="{BB962C8B-B14F-4D97-AF65-F5344CB8AC3E}">
        <p14:creationId xmlns:p14="http://schemas.microsoft.com/office/powerpoint/2010/main" val="2536502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45B59-A497-7551-273B-2002130B5219}"/>
              </a:ext>
            </a:extLst>
          </p:cNvPr>
          <p:cNvSpPr>
            <a:spLocks noGrp="1"/>
          </p:cNvSpPr>
          <p:nvPr>
            <p:ph type="title"/>
          </p:nvPr>
        </p:nvSpPr>
        <p:spPr/>
        <p:txBody>
          <a:bodyPr/>
          <a:lstStyle/>
          <a:p>
            <a:r>
              <a:rPr lang="en-IN" dirty="0"/>
              <a:t>Data Engineering</a:t>
            </a:r>
          </a:p>
        </p:txBody>
      </p:sp>
      <p:sp>
        <p:nvSpPr>
          <p:cNvPr id="3" name="Content Placeholder 2">
            <a:extLst>
              <a:ext uri="{FF2B5EF4-FFF2-40B4-BE49-F238E27FC236}">
                <a16:creationId xmlns:a16="http://schemas.microsoft.com/office/drawing/2014/main" id="{5FF0BE53-68AC-CED4-8BD8-3F107A586D60}"/>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8DB84AAA-D993-4377-A175-EBAA4FC710B8}"/>
              </a:ext>
            </a:extLst>
          </p:cNvPr>
          <p:cNvPicPr>
            <a:picLocks noChangeAspect="1"/>
          </p:cNvPicPr>
          <p:nvPr/>
        </p:nvPicPr>
        <p:blipFill>
          <a:blip r:embed="rId2"/>
          <a:stretch>
            <a:fillRect/>
          </a:stretch>
        </p:blipFill>
        <p:spPr>
          <a:xfrm>
            <a:off x="3546878" y="2031108"/>
            <a:ext cx="3973805" cy="3767515"/>
          </a:xfrm>
          <a:prstGeom prst="rect">
            <a:avLst/>
          </a:prstGeom>
        </p:spPr>
      </p:pic>
    </p:spTree>
    <p:extLst>
      <p:ext uri="{BB962C8B-B14F-4D97-AF65-F5344CB8AC3E}">
        <p14:creationId xmlns:p14="http://schemas.microsoft.com/office/powerpoint/2010/main" val="15868281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B7AD-EC76-A20E-3256-AEAF9AF332EA}"/>
              </a:ext>
            </a:extLst>
          </p:cNvPr>
          <p:cNvSpPr>
            <a:spLocks noGrp="1"/>
          </p:cNvSpPr>
          <p:nvPr>
            <p:ph type="title"/>
          </p:nvPr>
        </p:nvSpPr>
        <p:spPr/>
        <p:txBody>
          <a:bodyPr/>
          <a:lstStyle/>
          <a:p>
            <a:r>
              <a:rPr lang="en-IN" dirty="0"/>
              <a:t>“Variance” without Squaring the Differences</a:t>
            </a:r>
          </a:p>
        </p:txBody>
      </p:sp>
      <p:sp>
        <p:nvSpPr>
          <p:cNvPr id="3" name="Content Placeholder 2">
            <a:extLst>
              <a:ext uri="{FF2B5EF4-FFF2-40B4-BE49-F238E27FC236}">
                <a16:creationId xmlns:a16="http://schemas.microsoft.com/office/drawing/2014/main" id="{193C914A-45EE-7834-7767-30881D4C8C95}"/>
              </a:ext>
            </a:extLst>
          </p:cNvPr>
          <p:cNvSpPr>
            <a:spLocks noGrp="1"/>
          </p:cNvSpPr>
          <p:nvPr>
            <p:ph idx="1"/>
          </p:nvPr>
        </p:nvSpPr>
        <p:spPr/>
        <p:txBody>
          <a:bodyPr>
            <a:normAutofit/>
          </a:bodyPr>
          <a:lstStyle/>
          <a:p>
            <a:r>
              <a:rPr lang="en-IN" dirty="0"/>
              <a:t>Impact: Negative and positive differences of the data points with reference to the mean cancel each other, and their average becomes 0</a:t>
            </a:r>
          </a:p>
          <a:p>
            <a:r>
              <a:rPr lang="en-IN" dirty="0"/>
              <a:t>But when we square them the cancellation effect goes and we get proper variance </a:t>
            </a:r>
          </a:p>
          <a:p>
            <a:endParaRPr lang="en-IN" dirty="0"/>
          </a:p>
        </p:txBody>
      </p:sp>
      <p:graphicFrame>
        <p:nvGraphicFramePr>
          <p:cNvPr id="4" name="Table 3">
            <a:extLst>
              <a:ext uri="{FF2B5EF4-FFF2-40B4-BE49-F238E27FC236}">
                <a16:creationId xmlns:a16="http://schemas.microsoft.com/office/drawing/2014/main" id="{443746C0-092F-EBC5-54DB-E0BF8FA7D610}"/>
              </a:ext>
            </a:extLst>
          </p:cNvPr>
          <p:cNvGraphicFramePr>
            <a:graphicFrameLocks noGrp="1"/>
          </p:cNvGraphicFramePr>
          <p:nvPr/>
        </p:nvGraphicFramePr>
        <p:xfrm>
          <a:off x="3961542" y="3653427"/>
          <a:ext cx="6199598" cy="2957994"/>
        </p:xfrm>
        <a:graphic>
          <a:graphicData uri="http://schemas.openxmlformats.org/drawingml/2006/table">
            <a:tbl>
              <a:tblPr>
                <a:tableStyleId>{5C22544A-7EE6-4342-B048-85BDC9FD1C3A}</a:tableStyleId>
              </a:tblPr>
              <a:tblGrid>
                <a:gridCol w="1051522">
                  <a:extLst>
                    <a:ext uri="{9D8B030D-6E8A-4147-A177-3AD203B41FA5}">
                      <a16:colId xmlns:a16="http://schemas.microsoft.com/office/drawing/2014/main" val="4199626854"/>
                    </a:ext>
                  </a:extLst>
                </a:gridCol>
                <a:gridCol w="1993510">
                  <a:extLst>
                    <a:ext uri="{9D8B030D-6E8A-4147-A177-3AD203B41FA5}">
                      <a16:colId xmlns:a16="http://schemas.microsoft.com/office/drawing/2014/main" val="737442097"/>
                    </a:ext>
                  </a:extLst>
                </a:gridCol>
                <a:gridCol w="3154566">
                  <a:extLst>
                    <a:ext uri="{9D8B030D-6E8A-4147-A177-3AD203B41FA5}">
                      <a16:colId xmlns:a16="http://schemas.microsoft.com/office/drawing/2014/main" val="1211496838"/>
                    </a:ext>
                  </a:extLst>
                </a:gridCol>
              </a:tblGrid>
              <a:tr h="328666">
                <a:tc>
                  <a:txBody>
                    <a:bodyPr/>
                    <a:lstStyle/>
                    <a:p>
                      <a:pPr algn="l" fontAlgn="b"/>
                      <a:r>
                        <a:rPr lang="en-IN" sz="2000" u="none" strike="noStrike">
                          <a:effectLst/>
                        </a:rPr>
                        <a:t>Marks</a:t>
                      </a:r>
                      <a:endParaRPr lang="en-IN" sz="20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2000" u="none" strike="noStrike" dirty="0">
                          <a:effectLst/>
                        </a:rPr>
                        <a:t>Marks - Mean</a:t>
                      </a:r>
                      <a:endParaRPr lang="en-IN" sz="20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2000" u="none" strike="noStrike">
                          <a:effectLst/>
                        </a:rPr>
                        <a:t>(Marks - Mean) Squared</a:t>
                      </a:r>
                      <a:endParaRPr lang="en-IN" sz="20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84873146"/>
                  </a:ext>
                </a:extLst>
              </a:tr>
              <a:tr h="328666">
                <a:tc>
                  <a:txBody>
                    <a:bodyPr/>
                    <a:lstStyle/>
                    <a:p>
                      <a:pPr algn="r" fontAlgn="b"/>
                      <a:r>
                        <a:rPr lang="en-IN" sz="2000" u="none" strike="noStrike">
                          <a:effectLst/>
                        </a:rPr>
                        <a:t>55</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2000" u="none" strike="noStrike">
                          <a:effectLst/>
                        </a:rPr>
                        <a:t>-4.6</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2000" u="none" strike="noStrike">
                          <a:effectLst/>
                        </a:rPr>
                        <a:t>21.16</a:t>
                      </a:r>
                      <a:endParaRPr lang="en-IN"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0293713"/>
                  </a:ext>
                </a:extLst>
              </a:tr>
              <a:tr h="328666">
                <a:tc>
                  <a:txBody>
                    <a:bodyPr/>
                    <a:lstStyle/>
                    <a:p>
                      <a:pPr algn="r" fontAlgn="b"/>
                      <a:r>
                        <a:rPr lang="en-IN" sz="2000" u="none" strike="noStrike">
                          <a:effectLst/>
                        </a:rPr>
                        <a:t>60</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2000" u="none" strike="noStrike">
                          <a:effectLst/>
                        </a:rPr>
                        <a:t>0.4</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2000" u="none" strike="noStrike" dirty="0">
                          <a:effectLst/>
                        </a:rPr>
                        <a:t>0.16</a:t>
                      </a:r>
                      <a:endParaRPr lang="en-IN"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06081206"/>
                  </a:ext>
                </a:extLst>
              </a:tr>
              <a:tr h="328666">
                <a:tc>
                  <a:txBody>
                    <a:bodyPr/>
                    <a:lstStyle/>
                    <a:p>
                      <a:pPr algn="r" fontAlgn="b"/>
                      <a:r>
                        <a:rPr lang="en-IN" sz="2000" u="none" strike="noStrike">
                          <a:effectLst/>
                        </a:rPr>
                        <a:t>65</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2000" u="none" strike="noStrike">
                          <a:effectLst/>
                        </a:rPr>
                        <a:t>5.4</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2000" u="none" strike="noStrike">
                          <a:effectLst/>
                        </a:rPr>
                        <a:t>29.16</a:t>
                      </a:r>
                      <a:endParaRPr lang="en-IN"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14361320"/>
                  </a:ext>
                </a:extLst>
              </a:tr>
              <a:tr h="328666">
                <a:tc>
                  <a:txBody>
                    <a:bodyPr/>
                    <a:lstStyle/>
                    <a:p>
                      <a:pPr algn="r" fontAlgn="b"/>
                      <a:r>
                        <a:rPr lang="en-IN" sz="2000" u="none" strike="noStrike">
                          <a:effectLst/>
                        </a:rPr>
                        <a:t>54</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2000" u="none" strike="noStrike">
                          <a:effectLst/>
                        </a:rPr>
                        <a:t>-5.6</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2000" u="none" strike="noStrike" dirty="0">
                          <a:effectLst/>
                        </a:rPr>
                        <a:t>31.36</a:t>
                      </a:r>
                      <a:endParaRPr lang="en-IN"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56346276"/>
                  </a:ext>
                </a:extLst>
              </a:tr>
              <a:tr h="328666">
                <a:tc>
                  <a:txBody>
                    <a:bodyPr/>
                    <a:lstStyle/>
                    <a:p>
                      <a:pPr algn="r" fontAlgn="b"/>
                      <a:r>
                        <a:rPr lang="en-IN" sz="2000" u="none" strike="noStrike">
                          <a:effectLst/>
                        </a:rPr>
                        <a:t>64</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2000" u="none" strike="noStrike">
                          <a:effectLst/>
                        </a:rPr>
                        <a:t>4.4</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2000" u="none" strike="noStrike" dirty="0">
                          <a:effectLst/>
                        </a:rPr>
                        <a:t>19.36</a:t>
                      </a:r>
                      <a:endParaRPr lang="en-IN"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28725127"/>
                  </a:ext>
                </a:extLst>
              </a:tr>
              <a:tr h="328666">
                <a:tc>
                  <a:txBody>
                    <a:bodyPr/>
                    <a:lstStyle/>
                    <a:p>
                      <a:pPr algn="l" fontAlgn="b"/>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3738506"/>
                  </a:ext>
                </a:extLst>
              </a:tr>
              <a:tr h="328666">
                <a:tc>
                  <a:txBody>
                    <a:bodyPr/>
                    <a:lstStyle/>
                    <a:p>
                      <a:pPr algn="l" fontAlgn="b"/>
                      <a:r>
                        <a:rPr lang="en-IN" sz="2000" u="none" strike="noStrike">
                          <a:effectLst/>
                        </a:rPr>
                        <a:t>Mean</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2000" u="none" strike="noStrike">
                          <a:effectLst/>
                        </a:rPr>
                        <a:t>(Marks - Mean) / 5</a:t>
                      </a:r>
                      <a:endParaRPr lang="en-IN" sz="20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2000" u="none" strike="noStrike">
                          <a:effectLst/>
                        </a:rPr>
                        <a:t>((Marks - Mean) Squared)) / 5</a:t>
                      </a:r>
                      <a:endParaRPr lang="en-IN" sz="20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63194229"/>
                  </a:ext>
                </a:extLst>
              </a:tr>
              <a:tr h="328666">
                <a:tc>
                  <a:txBody>
                    <a:bodyPr/>
                    <a:lstStyle/>
                    <a:p>
                      <a:pPr algn="r" fontAlgn="b"/>
                      <a:r>
                        <a:rPr lang="en-IN" sz="2000" u="none" strike="noStrike">
                          <a:effectLst/>
                        </a:rPr>
                        <a:t>59.6</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2000" u="none" strike="noStrike">
                          <a:effectLst/>
                        </a:rPr>
                        <a:t>0.00</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2000" u="none" strike="noStrike" dirty="0">
                          <a:effectLst/>
                        </a:rPr>
                        <a:t>20.24</a:t>
                      </a:r>
                      <a:endParaRPr lang="en-IN"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99798252"/>
                  </a:ext>
                </a:extLst>
              </a:tr>
            </a:tbl>
          </a:graphicData>
        </a:graphic>
      </p:graphicFrame>
      <p:sp>
        <p:nvSpPr>
          <p:cNvPr id="5" name="Speech Bubble: Rectangle 4">
            <a:extLst>
              <a:ext uri="{FF2B5EF4-FFF2-40B4-BE49-F238E27FC236}">
                <a16:creationId xmlns:a16="http://schemas.microsoft.com/office/drawing/2014/main" id="{71A4DADF-8751-26AF-C19D-777C30377500}"/>
              </a:ext>
            </a:extLst>
          </p:cNvPr>
          <p:cNvSpPr/>
          <p:nvPr/>
        </p:nvSpPr>
        <p:spPr>
          <a:xfrm>
            <a:off x="10890607" y="5270643"/>
            <a:ext cx="1058238" cy="821932"/>
          </a:xfrm>
          <a:prstGeom prst="wedgeRectCallout">
            <a:avLst>
              <a:gd name="adj1" fmla="val -119744"/>
              <a:gd name="adj2" fmla="val 8375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Variance</a:t>
            </a:r>
          </a:p>
        </p:txBody>
      </p:sp>
    </p:spTree>
    <p:extLst>
      <p:ext uri="{BB962C8B-B14F-4D97-AF65-F5344CB8AC3E}">
        <p14:creationId xmlns:p14="http://schemas.microsoft.com/office/powerpoint/2010/main" val="7370147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C0499-32F0-AAE2-83E1-6469C57EBD83}"/>
              </a:ext>
            </a:extLst>
          </p:cNvPr>
          <p:cNvSpPr>
            <a:spLocks noGrp="1"/>
          </p:cNvSpPr>
          <p:nvPr>
            <p:ph type="title"/>
          </p:nvPr>
        </p:nvSpPr>
        <p:spPr/>
        <p:txBody>
          <a:bodyPr/>
          <a:lstStyle/>
          <a:p>
            <a:r>
              <a:rPr lang="en-IN" dirty="0"/>
              <a:t>Limitation of Variance: How to Quantify?</a:t>
            </a:r>
          </a:p>
        </p:txBody>
      </p:sp>
      <p:sp>
        <p:nvSpPr>
          <p:cNvPr id="3" name="Content Placeholder 2">
            <a:extLst>
              <a:ext uri="{FF2B5EF4-FFF2-40B4-BE49-F238E27FC236}">
                <a16:creationId xmlns:a16="http://schemas.microsoft.com/office/drawing/2014/main" id="{420C1C90-01B4-1D50-C537-D361E6A5730F}"/>
              </a:ext>
            </a:extLst>
          </p:cNvPr>
          <p:cNvSpPr>
            <a:spLocks noGrp="1"/>
          </p:cNvSpPr>
          <p:nvPr>
            <p:ph idx="1"/>
          </p:nvPr>
        </p:nvSpPr>
        <p:spPr/>
        <p:txBody>
          <a:bodyPr>
            <a:normAutofit lnSpcReduction="10000"/>
          </a:bodyPr>
          <a:lstStyle/>
          <a:p>
            <a:r>
              <a:rPr lang="en-IN" dirty="0">
                <a:solidFill>
                  <a:srgbClr val="FF0000"/>
                </a:solidFill>
              </a:rPr>
              <a:t>Quantifying/measuring variance is tough</a:t>
            </a:r>
          </a:p>
          <a:p>
            <a:r>
              <a:rPr lang="en-IN" dirty="0"/>
              <a:t>Example: Consider marks of 10 students: </a:t>
            </a:r>
          </a:p>
          <a:p>
            <a:pPr marL="0" indent="0">
              <a:buNone/>
            </a:pPr>
            <a:r>
              <a:rPr lang="en-IN" dirty="0"/>
              <a:t>32, 39, 44, 56, 56, 63, 71, 72, 81, 89</a:t>
            </a:r>
          </a:p>
          <a:p>
            <a:r>
              <a:rPr lang="en-IN" dirty="0"/>
              <a:t>Average/mean will be 60.3</a:t>
            </a:r>
          </a:p>
          <a:p>
            <a:r>
              <a:rPr lang="en-IN" dirty="0"/>
              <a:t>Variance will be 306.81</a:t>
            </a:r>
          </a:p>
          <a:p>
            <a:endParaRPr lang="en-IN" dirty="0"/>
          </a:p>
          <a:p>
            <a:r>
              <a:rPr lang="en-IN" dirty="0"/>
              <a:t>We can just see that the variance </a:t>
            </a:r>
            <a:r>
              <a:rPr lang="en-IN" i="1" dirty="0"/>
              <a:t>seems to be high</a:t>
            </a:r>
            <a:r>
              <a:rPr lang="en-IN" dirty="0"/>
              <a:t>, but it does not convey any meaningful information beyond this</a:t>
            </a:r>
          </a:p>
          <a:p>
            <a:r>
              <a:rPr lang="en-IN" dirty="0"/>
              <a:t>This is a limitation of variance</a:t>
            </a:r>
          </a:p>
        </p:txBody>
      </p:sp>
    </p:spTree>
    <p:extLst>
      <p:ext uri="{BB962C8B-B14F-4D97-AF65-F5344CB8AC3E}">
        <p14:creationId xmlns:p14="http://schemas.microsoft.com/office/powerpoint/2010/main" val="25918280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926D-7E9F-67AA-C9AD-ED66E87B0069}"/>
              </a:ext>
            </a:extLst>
          </p:cNvPr>
          <p:cNvSpPr>
            <a:spLocks noGrp="1"/>
          </p:cNvSpPr>
          <p:nvPr>
            <p:ph type="title"/>
          </p:nvPr>
        </p:nvSpPr>
        <p:spPr/>
        <p:txBody>
          <a:bodyPr/>
          <a:lstStyle/>
          <a:p>
            <a:r>
              <a:rPr lang="en-IN" dirty="0"/>
              <a:t>Variance in Python</a:t>
            </a:r>
          </a:p>
        </p:txBody>
      </p:sp>
      <p:sp>
        <p:nvSpPr>
          <p:cNvPr id="3" name="Content Placeholder 2">
            <a:extLst>
              <a:ext uri="{FF2B5EF4-FFF2-40B4-BE49-F238E27FC236}">
                <a16:creationId xmlns:a16="http://schemas.microsoft.com/office/drawing/2014/main" id="{7339D234-1FD0-1B9E-AB8B-3C9DDF885251}"/>
              </a:ext>
            </a:extLst>
          </p:cNvPr>
          <p:cNvSpPr>
            <a:spLocks noGrp="1"/>
          </p:cNvSpPr>
          <p:nvPr>
            <p:ph idx="1"/>
          </p:nvPr>
        </p:nvSpPr>
        <p:spPr/>
        <p:txBody>
          <a:bodyPr>
            <a:normAutofit fontScale="77500" lnSpcReduction="20000"/>
          </a:bodyPr>
          <a:lstStyle/>
          <a:p>
            <a:r>
              <a:rPr lang="en-US" dirty="0"/>
              <a:t>data = [5, 7, 10, 12, 15]</a:t>
            </a:r>
          </a:p>
          <a:p>
            <a:endParaRPr lang="en-US" dirty="0"/>
          </a:p>
          <a:p>
            <a:r>
              <a:rPr lang="en-US" dirty="0"/>
              <a:t># calculate the mean</a:t>
            </a:r>
          </a:p>
          <a:p>
            <a:r>
              <a:rPr lang="en-US" dirty="0"/>
              <a:t>mean = sum(data) / </a:t>
            </a:r>
            <a:r>
              <a:rPr lang="en-US" dirty="0" err="1"/>
              <a:t>len</a:t>
            </a:r>
            <a:r>
              <a:rPr lang="en-US" dirty="0"/>
              <a:t>(data)</a:t>
            </a:r>
          </a:p>
          <a:p>
            <a:endParaRPr lang="en-US" dirty="0"/>
          </a:p>
          <a:p>
            <a:r>
              <a:rPr lang="en-US" dirty="0"/>
              <a:t># calculate the squared differences from the mean</a:t>
            </a:r>
          </a:p>
          <a:p>
            <a:r>
              <a:rPr lang="en-US" dirty="0" err="1"/>
              <a:t>squared_diff</a:t>
            </a:r>
            <a:r>
              <a:rPr lang="en-US" dirty="0"/>
              <a:t> = [(</a:t>
            </a:r>
            <a:r>
              <a:rPr lang="en-US" dirty="0" err="1"/>
              <a:t>i</a:t>
            </a:r>
            <a:r>
              <a:rPr lang="en-US" dirty="0"/>
              <a:t> - mean) ** 2 for </a:t>
            </a:r>
            <a:r>
              <a:rPr lang="en-US" dirty="0" err="1"/>
              <a:t>i</a:t>
            </a:r>
            <a:r>
              <a:rPr lang="en-US" dirty="0"/>
              <a:t> in data]</a:t>
            </a:r>
          </a:p>
          <a:p>
            <a:endParaRPr lang="en-US" dirty="0"/>
          </a:p>
          <a:p>
            <a:r>
              <a:rPr lang="en-US" dirty="0"/>
              <a:t># calculate the variance</a:t>
            </a:r>
          </a:p>
          <a:p>
            <a:r>
              <a:rPr lang="en-US" dirty="0"/>
              <a:t>variance = sum(</a:t>
            </a:r>
            <a:r>
              <a:rPr lang="en-US" dirty="0" err="1"/>
              <a:t>squared_diff</a:t>
            </a:r>
            <a:r>
              <a:rPr lang="en-US" dirty="0"/>
              <a:t>) / </a:t>
            </a:r>
            <a:r>
              <a:rPr lang="en-US" dirty="0" err="1"/>
              <a:t>len</a:t>
            </a:r>
            <a:r>
              <a:rPr lang="en-US" dirty="0"/>
              <a:t>(data)</a:t>
            </a:r>
          </a:p>
          <a:p>
            <a:endParaRPr lang="en-US" dirty="0"/>
          </a:p>
          <a:p>
            <a:r>
              <a:rPr lang="en-US" dirty="0"/>
              <a:t>print(variance)</a:t>
            </a:r>
          </a:p>
          <a:p>
            <a:endParaRPr lang="en-IN" dirty="0"/>
          </a:p>
        </p:txBody>
      </p:sp>
    </p:spTree>
    <p:extLst>
      <p:ext uri="{BB962C8B-B14F-4D97-AF65-F5344CB8AC3E}">
        <p14:creationId xmlns:p14="http://schemas.microsoft.com/office/powerpoint/2010/main" val="30857542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860A9-DEEF-731E-D1F5-47C2C371EA37}"/>
              </a:ext>
            </a:extLst>
          </p:cNvPr>
          <p:cNvSpPr>
            <a:spLocks noGrp="1"/>
          </p:cNvSpPr>
          <p:nvPr>
            <p:ph type="title"/>
          </p:nvPr>
        </p:nvSpPr>
        <p:spPr/>
        <p:txBody>
          <a:bodyPr/>
          <a:lstStyle/>
          <a:p>
            <a:r>
              <a:rPr lang="en-IN" dirty="0"/>
              <a:t>Variance in Python using Library</a:t>
            </a:r>
          </a:p>
        </p:txBody>
      </p:sp>
      <p:sp>
        <p:nvSpPr>
          <p:cNvPr id="3" name="Content Placeholder 2">
            <a:extLst>
              <a:ext uri="{FF2B5EF4-FFF2-40B4-BE49-F238E27FC236}">
                <a16:creationId xmlns:a16="http://schemas.microsoft.com/office/drawing/2014/main" id="{AB18832E-9CE1-8D37-D300-AC6EE3A868C2}"/>
              </a:ext>
            </a:extLst>
          </p:cNvPr>
          <p:cNvSpPr>
            <a:spLocks noGrp="1"/>
          </p:cNvSpPr>
          <p:nvPr>
            <p:ph idx="1"/>
          </p:nvPr>
        </p:nvSpPr>
        <p:spPr/>
        <p:txBody>
          <a:bodyPr>
            <a:normAutofit fontScale="55000" lnSpcReduction="20000"/>
          </a:bodyPr>
          <a:lstStyle/>
          <a:p>
            <a:r>
              <a:rPr lang="en-US" dirty="0"/>
              <a:t># Python code to demonstrate the working of</a:t>
            </a:r>
          </a:p>
          <a:p>
            <a:r>
              <a:rPr lang="en-US" dirty="0"/>
              <a:t># variance() function of Statistics Module</a:t>
            </a:r>
          </a:p>
          <a:p>
            <a:endParaRPr lang="en-US" dirty="0"/>
          </a:p>
          <a:p>
            <a:r>
              <a:rPr lang="en-US" dirty="0"/>
              <a:t># Importing Statistics module</a:t>
            </a:r>
          </a:p>
          <a:p>
            <a:r>
              <a:rPr lang="en-US" dirty="0"/>
              <a:t>import statistics</a:t>
            </a:r>
          </a:p>
          <a:p>
            <a:endParaRPr lang="en-US" dirty="0"/>
          </a:p>
          <a:p>
            <a:r>
              <a:rPr lang="en-US" dirty="0"/>
              <a:t># Creating a sample of data</a:t>
            </a:r>
          </a:p>
          <a:p>
            <a:r>
              <a:rPr lang="en-US" dirty="0"/>
              <a:t>sample = [2.74, 1.23, 2.63, 2.22, 3, 1.98]</a:t>
            </a:r>
          </a:p>
          <a:p>
            <a:endParaRPr lang="en-US" dirty="0"/>
          </a:p>
          <a:p>
            <a:r>
              <a:rPr lang="en-US" dirty="0"/>
              <a:t># Prints variance of the sample set</a:t>
            </a:r>
          </a:p>
          <a:p>
            <a:endParaRPr lang="en-US" dirty="0"/>
          </a:p>
          <a:p>
            <a:r>
              <a:rPr lang="en-US" dirty="0"/>
              <a:t># Function will automatically calculate</a:t>
            </a:r>
          </a:p>
          <a:p>
            <a:r>
              <a:rPr lang="en-US" dirty="0"/>
              <a:t># it's mean and set it as </a:t>
            </a:r>
            <a:r>
              <a:rPr lang="en-US" dirty="0" err="1"/>
              <a:t>xbar</a:t>
            </a:r>
            <a:endParaRPr lang="en-US" dirty="0"/>
          </a:p>
          <a:p>
            <a:r>
              <a:rPr lang="en-US" dirty="0"/>
              <a:t>print("Variance of sample set is % s"</a:t>
            </a:r>
          </a:p>
          <a:p>
            <a:r>
              <a:rPr lang="en-US" dirty="0"/>
              <a:t>	%(</a:t>
            </a:r>
            <a:r>
              <a:rPr lang="en-US" dirty="0" err="1"/>
              <a:t>statistics.variance</a:t>
            </a:r>
            <a:r>
              <a:rPr lang="en-US" dirty="0"/>
              <a:t>(sample)))</a:t>
            </a:r>
            <a:endParaRPr lang="en-IN" dirty="0"/>
          </a:p>
        </p:txBody>
      </p:sp>
    </p:spTree>
    <p:extLst>
      <p:ext uri="{BB962C8B-B14F-4D97-AF65-F5344CB8AC3E}">
        <p14:creationId xmlns:p14="http://schemas.microsoft.com/office/powerpoint/2010/main" val="9806968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2F92A-1B5F-4241-2C95-F899D6A60AF3}"/>
              </a:ext>
            </a:extLst>
          </p:cNvPr>
          <p:cNvSpPr>
            <a:spLocks noGrp="1"/>
          </p:cNvSpPr>
          <p:nvPr>
            <p:ph type="title"/>
          </p:nvPr>
        </p:nvSpPr>
        <p:spPr/>
        <p:txBody>
          <a:bodyPr/>
          <a:lstStyle/>
          <a:p>
            <a:r>
              <a:rPr lang="en-IN" dirty="0"/>
              <a:t>Another Technique</a:t>
            </a:r>
          </a:p>
        </p:txBody>
      </p:sp>
      <p:sp>
        <p:nvSpPr>
          <p:cNvPr id="3" name="Content Placeholder 2">
            <a:extLst>
              <a:ext uri="{FF2B5EF4-FFF2-40B4-BE49-F238E27FC236}">
                <a16:creationId xmlns:a16="http://schemas.microsoft.com/office/drawing/2014/main" id="{D9F396C2-AB88-A5EB-7DB4-6BFED05BE50A}"/>
              </a:ext>
            </a:extLst>
          </p:cNvPr>
          <p:cNvSpPr>
            <a:spLocks noGrp="1"/>
          </p:cNvSpPr>
          <p:nvPr>
            <p:ph idx="1"/>
          </p:nvPr>
        </p:nvSpPr>
        <p:spPr/>
        <p:txBody>
          <a:bodyPr/>
          <a:lstStyle/>
          <a:p>
            <a:r>
              <a:rPr lang="en-US" dirty="0"/>
              <a:t>import </a:t>
            </a:r>
            <a:r>
              <a:rPr lang="en-US" dirty="0" err="1"/>
              <a:t>numpy</a:t>
            </a:r>
            <a:r>
              <a:rPr lang="en-US" dirty="0"/>
              <a:t> as np</a:t>
            </a:r>
          </a:p>
          <a:p>
            <a:endParaRPr lang="en-US" dirty="0"/>
          </a:p>
          <a:p>
            <a:r>
              <a:rPr lang="en-US" dirty="0"/>
              <a:t>data = [5, 7, 10, 12, 15]</a:t>
            </a:r>
          </a:p>
          <a:p>
            <a:endParaRPr lang="en-US" dirty="0"/>
          </a:p>
          <a:p>
            <a:r>
              <a:rPr lang="en-US" dirty="0"/>
              <a:t># calculate the variance using NumPy's var() function</a:t>
            </a:r>
          </a:p>
          <a:p>
            <a:r>
              <a:rPr lang="en-US" dirty="0"/>
              <a:t>variance = </a:t>
            </a:r>
            <a:r>
              <a:rPr lang="en-US" dirty="0" err="1"/>
              <a:t>np.var</a:t>
            </a:r>
            <a:r>
              <a:rPr lang="en-US" dirty="0"/>
              <a:t>(data)</a:t>
            </a:r>
          </a:p>
          <a:p>
            <a:endParaRPr lang="en-US" dirty="0"/>
          </a:p>
          <a:p>
            <a:r>
              <a:rPr lang="en-US" dirty="0"/>
              <a:t>print(variance)</a:t>
            </a:r>
          </a:p>
          <a:p>
            <a:endParaRPr lang="en-IN" dirty="0"/>
          </a:p>
        </p:txBody>
      </p:sp>
    </p:spTree>
    <p:extLst>
      <p:ext uri="{BB962C8B-B14F-4D97-AF65-F5344CB8AC3E}">
        <p14:creationId xmlns:p14="http://schemas.microsoft.com/office/powerpoint/2010/main" val="38194442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9D71D-85EE-AF5E-C2BF-A41A8EA3C3C8}"/>
              </a:ext>
            </a:extLst>
          </p:cNvPr>
          <p:cNvSpPr>
            <a:spLocks noGrp="1"/>
          </p:cNvSpPr>
          <p:nvPr>
            <p:ph type="title"/>
          </p:nvPr>
        </p:nvSpPr>
        <p:spPr/>
        <p:txBody>
          <a:bodyPr/>
          <a:lstStyle/>
          <a:p>
            <a:r>
              <a:rPr lang="en-IN" dirty="0"/>
              <a:t>Variance in Excel</a:t>
            </a:r>
          </a:p>
        </p:txBody>
      </p:sp>
      <p:sp>
        <p:nvSpPr>
          <p:cNvPr id="3" name="Content Placeholder 2">
            <a:extLst>
              <a:ext uri="{FF2B5EF4-FFF2-40B4-BE49-F238E27FC236}">
                <a16:creationId xmlns:a16="http://schemas.microsoft.com/office/drawing/2014/main" id="{81B54A02-FF94-D051-A4B5-5CE066C9F434}"/>
              </a:ext>
            </a:extLst>
          </p:cNvPr>
          <p:cNvSpPr>
            <a:spLocks noGrp="1"/>
          </p:cNvSpPr>
          <p:nvPr>
            <p:ph idx="1"/>
          </p:nvPr>
        </p:nvSpPr>
        <p:spPr/>
        <p:txBody>
          <a:bodyPr/>
          <a:lstStyle/>
          <a:p>
            <a:r>
              <a:rPr lang="en-IN" dirty="0"/>
              <a:t>VAR.P and VAR.S functions (Population versus Sample)</a:t>
            </a:r>
          </a:p>
          <a:p>
            <a:pPr lvl="1"/>
            <a:r>
              <a:rPr lang="en-IN" dirty="0"/>
              <a:t>Enter values </a:t>
            </a:r>
            <a:r>
              <a:rPr lang="en-US" dirty="0"/>
              <a:t>50, 47, 52, 46, and 45</a:t>
            </a:r>
          </a:p>
          <a:p>
            <a:pPr lvl="1"/>
            <a:r>
              <a:rPr lang="en-US" dirty="0"/>
              <a:t>Calculate variance</a:t>
            </a:r>
            <a:endParaRPr lang="en-IN" dirty="0"/>
          </a:p>
        </p:txBody>
      </p:sp>
    </p:spTree>
    <p:extLst>
      <p:ext uri="{BB962C8B-B14F-4D97-AF65-F5344CB8AC3E}">
        <p14:creationId xmlns:p14="http://schemas.microsoft.com/office/powerpoint/2010/main" val="18241870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70B2-A413-79E0-3FA2-F74AD13243DC}"/>
              </a:ext>
            </a:extLst>
          </p:cNvPr>
          <p:cNvSpPr>
            <a:spLocks noGrp="1"/>
          </p:cNvSpPr>
          <p:nvPr>
            <p:ph type="title"/>
          </p:nvPr>
        </p:nvSpPr>
        <p:spPr/>
        <p:txBody>
          <a:bodyPr/>
          <a:lstStyle/>
          <a:p>
            <a:r>
              <a:rPr lang="en-IN" dirty="0"/>
              <a:t>Standard Deviation</a:t>
            </a:r>
          </a:p>
        </p:txBody>
      </p:sp>
      <p:sp>
        <p:nvSpPr>
          <p:cNvPr id="3" name="Content Placeholder 2">
            <a:extLst>
              <a:ext uri="{FF2B5EF4-FFF2-40B4-BE49-F238E27FC236}">
                <a16:creationId xmlns:a16="http://schemas.microsoft.com/office/drawing/2014/main" id="{9C097253-66FC-45EA-7D85-19316086E124}"/>
              </a:ext>
            </a:extLst>
          </p:cNvPr>
          <p:cNvSpPr>
            <a:spLocks noGrp="1"/>
          </p:cNvSpPr>
          <p:nvPr>
            <p:ph idx="1"/>
          </p:nvPr>
        </p:nvSpPr>
        <p:spPr/>
        <p:txBody>
          <a:bodyPr>
            <a:normAutofit fontScale="92500" lnSpcReduction="20000"/>
          </a:bodyPr>
          <a:lstStyle/>
          <a:p>
            <a:r>
              <a:rPr lang="en-IN" dirty="0"/>
              <a:t>The square root of variance is </a:t>
            </a:r>
            <a:r>
              <a:rPr lang="en-IN" b="1" dirty="0"/>
              <a:t>standard deviation</a:t>
            </a:r>
            <a:endParaRPr lang="en-IN" dirty="0"/>
          </a:p>
          <a:p>
            <a:r>
              <a:rPr lang="en-IN" dirty="0"/>
              <a:t>To calculate standard deviation, we can first compute the variance of the data and calculate its square root to get the standard deviation</a:t>
            </a:r>
          </a:p>
          <a:p>
            <a:endParaRPr lang="en-IN" dirty="0"/>
          </a:p>
          <a:p>
            <a:r>
              <a:rPr lang="en-IN" dirty="0"/>
              <a:t>Key point:</a:t>
            </a:r>
          </a:p>
          <a:p>
            <a:pPr lvl="1"/>
            <a:r>
              <a:rPr lang="en-IN" dirty="0"/>
              <a:t>In variance calculation, we square the difference between each data point and the mean so that the sign of the difference becomes positive, even if it was negative</a:t>
            </a:r>
          </a:p>
          <a:p>
            <a:pPr lvl="1"/>
            <a:r>
              <a:rPr lang="en-IN" dirty="0"/>
              <a:t>Also, it amplifies the outliers much more because of the squaring</a:t>
            </a:r>
          </a:p>
          <a:p>
            <a:pPr lvl="1"/>
            <a:r>
              <a:rPr lang="en-IN" dirty="0"/>
              <a:t>In other words, we are only interested in the magnitude of the difference, not its sign – but because of the squaring, variance becomes too large and the outliers also get much more amplified</a:t>
            </a:r>
          </a:p>
          <a:p>
            <a:pPr lvl="1"/>
            <a:r>
              <a:rPr lang="en-IN" dirty="0"/>
              <a:t>Standard deviation brings the difference back to the original scale, as it is the square root of the variance</a:t>
            </a:r>
          </a:p>
        </p:txBody>
      </p:sp>
    </p:spTree>
    <p:extLst>
      <p:ext uri="{BB962C8B-B14F-4D97-AF65-F5344CB8AC3E}">
        <p14:creationId xmlns:p14="http://schemas.microsoft.com/office/powerpoint/2010/main" val="23606751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102E9-6941-C04C-8441-13C114308DF6}"/>
              </a:ext>
            </a:extLst>
          </p:cNvPr>
          <p:cNvSpPr>
            <a:spLocks noGrp="1"/>
          </p:cNvSpPr>
          <p:nvPr>
            <p:ph type="title"/>
          </p:nvPr>
        </p:nvSpPr>
        <p:spPr/>
        <p:txBody>
          <a:bodyPr/>
          <a:lstStyle/>
          <a:p>
            <a:r>
              <a:rPr lang="en-IN" dirty="0"/>
              <a:t>Standard Deviation Example </a:t>
            </a:r>
          </a:p>
        </p:txBody>
      </p:sp>
      <p:sp>
        <p:nvSpPr>
          <p:cNvPr id="3" name="Content Placeholder 2">
            <a:extLst>
              <a:ext uri="{FF2B5EF4-FFF2-40B4-BE49-F238E27FC236}">
                <a16:creationId xmlns:a16="http://schemas.microsoft.com/office/drawing/2014/main" id="{87125553-EBF4-0DDA-CEAA-08AA9FC509AB}"/>
              </a:ext>
            </a:extLst>
          </p:cNvPr>
          <p:cNvSpPr>
            <a:spLocks noGrp="1"/>
          </p:cNvSpPr>
          <p:nvPr>
            <p:ph idx="1"/>
          </p:nvPr>
        </p:nvSpPr>
        <p:spPr/>
        <p:txBody>
          <a:bodyPr>
            <a:normAutofit fontScale="70000" lnSpcReduction="20000"/>
          </a:bodyPr>
          <a:lstStyle/>
          <a:p>
            <a:r>
              <a:rPr lang="en-US" dirty="0"/>
              <a:t>Example: Calculate the standard deviation of 2, 1, 3, 2, and 4.</a:t>
            </a:r>
          </a:p>
          <a:p>
            <a:endParaRPr lang="en-US" dirty="0"/>
          </a:p>
          <a:p>
            <a:r>
              <a:rPr lang="en-US" dirty="0"/>
              <a:t>Step 1: Calculate the mean: 2 + 1 + 3 + 2 + 4 = 12 / 5 = 2.4</a:t>
            </a:r>
          </a:p>
          <a:p>
            <a:endParaRPr lang="en-US" dirty="0"/>
          </a:p>
          <a:p>
            <a:r>
              <a:rPr lang="en-US" dirty="0"/>
              <a:t>Step 2: Subtract mean from each value: (2-2.4), (1-2.4), (3-2.4), (2-2.4), (4-2.4) = -.04, -1.4, 0.6, -0.4, 1.6</a:t>
            </a:r>
          </a:p>
          <a:p>
            <a:endParaRPr lang="en-US" dirty="0"/>
          </a:p>
          <a:p>
            <a:r>
              <a:rPr lang="en-US" dirty="0"/>
              <a:t>Step 3: Square each of the differences: -0.16, 1.96, 0.36, 0.16, 2.56</a:t>
            </a:r>
          </a:p>
          <a:p>
            <a:endParaRPr lang="en-US" dirty="0"/>
          </a:p>
          <a:p>
            <a:r>
              <a:rPr lang="en-US" dirty="0"/>
              <a:t>Step 4: Calculate their average to get the </a:t>
            </a:r>
            <a:r>
              <a:rPr lang="en-US" b="1" dirty="0"/>
              <a:t>variance</a:t>
            </a:r>
            <a:r>
              <a:rPr lang="en-US" dirty="0"/>
              <a:t>: (-0.16 + 1.96 + 0.36 + 0.16 + 2.56) / 5 = 5.2 / 5 = 1.04</a:t>
            </a:r>
          </a:p>
          <a:p>
            <a:endParaRPr lang="en-US" dirty="0"/>
          </a:p>
          <a:p>
            <a:r>
              <a:rPr lang="en-US" dirty="0"/>
              <a:t>Step 5: Calculate square root of the variance: Square root of 1.04 = 1.01</a:t>
            </a:r>
            <a:r>
              <a:rPr lang="en-IN" dirty="0"/>
              <a:t> = </a:t>
            </a:r>
            <a:r>
              <a:rPr lang="en-IN" b="1" dirty="0"/>
              <a:t>Standard deviation</a:t>
            </a:r>
            <a:endParaRPr lang="en-US" b="1" dirty="0"/>
          </a:p>
        </p:txBody>
      </p:sp>
    </p:spTree>
    <p:extLst>
      <p:ext uri="{BB962C8B-B14F-4D97-AF65-F5344CB8AC3E}">
        <p14:creationId xmlns:p14="http://schemas.microsoft.com/office/powerpoint/2010/main" val="6272486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F69AF-1116-A988-47DB-D88B46CF2AE9}"/>
              </a:ext>
            </a:extLst>
          </p:cNvPr>
          <p:cNvSpPr>
            <a:spLocks noGrp="1"/>
          </p:cNvSpPr>
          <p:nvPr>
            <p:ph type="title"/>
          </p:nvPr>
        </p:nvSpPr>
        <p:spPr/>
        <p:txBody>
          <a:bodyPr/>
          <a:lstStyle/>
          <a:p>
            <a:r>
              <a:rPr lang="en-IN" dirty="0"/>
              <a:t>Variance (Deviation) and Standard Deviation: Example</a:t>
            </a:r>
          </a:p>
        </p:txBody>
      </p:sp>
      <p:sp>
        <p:nvSpPr>
          <p:cNvPr id="3" name="Content Placeholder 2">
            <a:extLst>
              <a:ext uri="{FF2B5EF4-FFF2-40B4-BE49-F238E27FC236}">
                <a16:creationId xmlns:a16="http://schemas.microsoft.com/office/drawing/2014/main" id="{360CA5CB-F110-512B-FFB0-1AF94E7FEAD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ECC313A-3D3F-A00A-7F42-43AC34E89458}"/>
              </a:ext>
            </a:extLst>
          </p:cNvPr>
          <p:cNvPicPr>
            <a:picLocks noChangeAspect="1"/>
          </p:cNvPicPr>
          <p:nvPr/>
        </p:nvPicPr>
        <p:blipFill>
          <a:blip r:embed="rId2"/>
          <a:stretch>
            <a:fillRect/>
          </a:stretch>
        </p:blipFill>
        <p:spPr>
          <a:xfrm>
            <a:off x="1175064" y="2377606"/>
            <a:ext cx="9561877" cy="3016327"/>
          </a:xfrm>
          <a:prstGeom prst="rect">
            <a:avLst/>
          </a:prstGeom>
        </p:spPr>
      </p:pic>
    </p:spTree>
    <p:extLst>
      <p:ext uri="{BB962C8B-B14F-4D97-AF65-F5344CB8AC3E}">
        <p14:creationId xmlns:p14="http://schemas.microsoft.com/office/powerpoint/2010/main" val="23482143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F6B00-4A8F-200E-2CE8-598FE3A17FD1}"/>
              </a:ext>
            </a:extLst>
          </p:cNvPr>
          <p:cNvSpPr>
            <a:spLocks noGrp="1"/>
          </p:cNvSpPr>
          <p:nvPr>
            <p:ph type="title"/>
          </p:nvPr>
        </p:nvSpPr>
        <p:spPr/>
        <p:txBody>
          <a:bodyPr/>
          <a:lstStyle/>
          <a:p>
            <a:r>
              <a:rPr lang="en-IN" dirty="0"/>
              <a:t>Problem</a:t>
            </a:r>
          </a:p>
        </p:txBody>
      </p:sp>
      <p:sp>
        <p:nvSpPr>
          <p:cNvPr id="3" name="Content Placeholder 2">
            <a:extLst>
              <a:ext uri="{FF2B5EF4-FFF2-40B4-BE49-F238E27FC236}">
                <a16:creationId xmlns:a16="http://schemas.microsoft.com/office/drawing/2014/main" id="{04F7EBCD-1789-B738-0BDD-66E862841920}"/>
              </a:ext>
            </a:extLst>
          </p:cNvPr>
          <p:cNvSpPr>
            <a:spLocks noGrp="1"/>
          </p:cNvSpPr>
          <p:nvPr>
            <p:ph idx="1"/>
          </p:nvPr>
        </p:nvSpPr>
        <p:spPr/>
        <p:txBody>
          <a:bodyPr/>
          <a:lstStyle/>
          <a:p>
            <a:r>
              <a:rPr lang="en-US" dirty="0"/>
              <a:t>A class of students took a math test. Their teacher wants to know whether most students are performing at the same level, or if there is a high standard deviation.</a:t>
            </a:r>
          </a:p>
          <a:p>
            <a:r>
              <a:rPr lang="en-US" dirty="0"/>
              <a:t>The scores for the test were 85, 86, 100, 76, 81, 93, 84, 99, 71, 69, 93, 85, 81, 87, and 89. </a:t>
            </a:r>
          </a:p>
          <a:p>
            <a:endParaRPr lang="en-IN" dirty="0"/>
          </a:p>
        </p:txBody>
      </p:sp>
    </p:spTree>
    <p:extLst>
      <p:ext uri="{BB962C8B-B14F-4D97-AF65-F5344CB8AC3E}">
        <p14:creationId xmlns:p14="http://schemas.microsoft.com/office/powerpoint/2010/main" val="1242855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36AC-4BB8-F626-C05F-9D54D653AAD7}"/>
              </a:ext>
            </a:extLst>
          </p:cNvPr>
          <p:cNvSpPr>
            <a:spLocks noGrp="1"/>
          </p:cNvSpPr>
          <p:nvPr>
            <p:ph type="title"/>
          </p:nvPr>
        </p:nvSpPr>
        <p:spPr/>
        <p:txBody>
          <a:bodyPr/>
          <a:lstStyle/>
          <a:p>
            <a:r>
              <a:rPr lang="en-IN" dirty="0"/>
              <a:t>Data Roles</a:t>
            </a:r>
          </a:p>
        </p:txBody>
      </p:sp>
      <p:sp>
        <p:nvSpPr>
          <p:cNvPr id="3" name="Content Placeholder 2">
            <a:extLst>
              <a:ext uri="{FF2B5EF4-FFF2-40B4-BE49-F238E27FC236}">
                <a16:creationId xmlns:a16="http://schemas.microsoft.com/office/drawing/2014/main" id="{FB7C1649-5493-0069-9603-22F3057A4A6E}"/>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981263A1-C1F2-2399-C485-973734AA58A8}"/>
              </a:ext>
            </a:extLst>
          </p:cNvPr>
          <p:cNvPicPr>
            <a:picLocks noChangeAspect="1"/>
          </p:cNvPicPr>
          <p:nvPr/>
        </p:nvPicPr>
        <p:blipFill>
          <a:blip r:embed="rId2"/>
          <a:stretch>
            <a:fillRect/>
          </a:stretch>
        </p:blipFill>
        <p:spPr>
          <a:xfrm>
            <a:off x="952805" y="2195494"/>
            <a:ext cx="10286390" cy="3445017"/>
          </a:xfrm>
          <a:prstGeom prst="rect">
            <a:avLst/>
          </a:prstGeom>
        </p:spPr>
      </p:pic>
    </p:spTree>
    <p:extLst>
      <p:ext uri="{BB962C8B-B14F-4D97-AF65-F5344CB8AC3E}">
        <p14:creationId xmlns:p14="http://schemas.microsoft.com/office/powerpoint/2010/main" val="35138651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76C7-A7B5-103C-A49A-CB98C5F5E43E}"/>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974CC585-56D8-B91D-204B-82AADD120FA4}"/>
              </a:ext>
            </a:extLst>
          </p:cNvPr>
          <p:cNvSpPr>
            <a:spLocks noGrp="1"/>
          </p:cNvSpPr>
          <p:nvPr>
            <p:ph idx="1"/>
          </p:nvPr>
        </p:nvSpPr>
        <p:spPr/>
        <p:txBody>
          <a:bodyPr/>
          <a:lstStyle/>
          <a:p>
            <a:pPr marL="514350" indent="-514350">
              <a:buFont typeface="+mj-lt"/>
              <a:buAutoNum type="arabicPeriod"/>
            </a:pPr>
            <a:r>
              <a:rPr lang="en-IN" dirty="0"/>
              <a:t>Mean = 85.2</a:t>
            </a:r>
          </a:p>
          <a:p>
            <a:pPr marL="514350" indent="-514350">
              <a:buFont typeface="+mj-lt"/>
              <a:buAutoNum type="arabicPeriod"/>
            </a:pPr>
            <a:r>
              <a:rPr lang="en-IN" dirty="0"/>
              <a:t>Variance = 75.6</a:t>
            </a:r>
          </a:p>
          <a:p>
            <a:pPr marL="514350" indent="-514350">
              <a:buFont typeface="+mj-lt"/>
              <a:buAutoNum type="arabicPeriod"/>
            </a:pPr>
            <a:r>
              <a:rPr lang="en-IN" dirty="0"/>
              <a:t>Standard deviation = 8.7</a:t>
            </a:r>
          </a:p>
          <a:p>
            <a:pPr marL="514350" indent="-514350">
              <a:buFont typeface="+mj-lt"/>
              <a:buAutoNum type="arabicPeriod"/>
            </a:pPr>
            <a:endParaRPr lang="en-IN" dirty="0"/>
          </a:p>
          <a:p>
            <a:pPr marL="0" indent="0">
              <a:buNone/>
            </a:pPr>
            <a:r>
              <a:rPr lang="en-IN" dirty="0"/>
              <a:t>Conclusion: Since the standard deviation is low, the students are performing around the same level</a:t>
            </a:r>
          </a:p>
        </p:txBody>
      </p:sp>
    </p:spTree>
    <p:extLst>
      <p:ext uri="{BB962C8B-B14F-4D97-AF65-F5344CB8AC3E}">
        <p14:creationId xmlns:p14="http://schemas.microsoft.com/office/powerpoint/2010/main" val="28841835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9F43D-A9F3-B384-195B-314D20A844FD}"/>
              </a:ext>
            </a:extLst>
          </p:cNvPr>
          <p:cNvSpPr>
            <a:spLocks noGrp="1"/>
          </p:cNvSpPr>
          <p:nvPr>
            <p:ph type="title"/>
          </p:nvPr>
        </p:nvSpPr>
        <p:spPr/>
        <p:txBody>
          <a:bodyPr/>
          <a:lstStyle/>
          <a:p>
            <a:r>
              <a:rPr lang="en-IN" dirty="0"/>
              <a:t>In Excel</a:t>
            </a:r>
          </a:p>
        </p:txBody>
      </p:sp>
      <p:sp>
        <p:nvSpPr>
          <p:cNvPr id="3" name="Content Placeholder 2">
            <a:extLst>
              <a:ext uri="{FF2B5EF4-FFF2-40B4-BE49-F238E27FC236}">
                <a16:creationId xmlns:a16="http://schemas.microsoft.com/office/drawing/2014/main" id="{FF1DF091-C65D-48AB-1D4D-4D7173F4D4F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3930533-9C1D-911A-E79E-70D05A83BA5D}"/>
              </a:ext>
            </a:extLst>
          </p:cNvPr>
          <p:cNvPicPr>
            <a:picLocks noChangeAspect="1"/>
          </p:cNvPicPr>
          <p:nvPr/>
        </p:nvPicPr>
        <p:blipFill>
          <a:blip r:embed="rId2"/>
          <a:stretch>
            <a:fillRect/>
          </a:stretch>
        </p:blipFill>
        <p:spPr>
          <a:xfrm>
            <a:off x="1221851" y="1971261"/>
            <a:ext cx="3727642" cy="3365673"/>
          </a:xfrm>
          <a:prstGeom prst="rect">
            <a:avLst/>
          </a:prstGeom>
        </p:spPr>
      </p:pic>
      <p:pic>
        <p:nvPicPr>
          <p:cNvPr id="7" name="Picture 6">
            <a:extLst>
              <a:ext uri="{FF2B5EF4-FFF2-40B4-BE49-F238E27FC236}">
                <a16:creationId xmlns:a16="http://schemas.microsoft.com/office/drawing/2014/main" id="{E12770C0-6EB6-5A72-8A48-05DD7823E50D}"/>
              </a:ext>
            </a:extLst>
          </p:cNvPr>
          <p:cNvPicPr>
            <a:picLocks noChangeAspect="1"/>
          </p:cNvPicPr>
          <p:nvPr/>
        </p:nvPicPr>
        <p:blipFill>
          <a:blip r:embed="rId3"/>
          <a:stretch>
            <a:fillRect/>
          </a:stretch>
        </p:blipFill>
        <p:spPr>
          <a:xfrm>
            <a:off x="5498533" y="365125"/>
            <a:ext cx="5280789" cy="5686354"/>
          </a:xfrm>
          <a:prstGeom prst="rect">
            <a:avLst/>
          </a:prstGeom>
        </p:spPr>
      </p:pic>
    </p:spTree>
    <p:extLst>
      <p:ext uri="{BB962C8B-B14F-4D97-AF65-F5344CB8AC3E}">
        <p14:creationId xmlns:p14="http://schemas.microsoft.com/office/powerpoint/2010/main" val="11022295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3E2A-82D3-46C1-9E88-216C8E3D13D5}"/>
              </a:ext>
            </a:extLst>
          </p:cNvPr>
          <p:cNvSpPr>
            <a:spLocks noGrp="1"/>
          </p:cNvSpPr>
          <p:nvPr>
            <p:ph type="title"/>
          </p:nvPr>
        </p:nvSpPr>
        <p:spPr/>
        <p:txBody>
          <a:bodyPr/>
          <a:lstStyle/>
          <a:p>
            <a:r>
              <a:rPr lang="en-IN" dirty="0"/>
              <a:t>Key points</a:t>
            </a:r>
          </a:p>
        </p:txBody>
      </p:sp>
      <p:sp>
        <p:nvSpPr>
          <p:cNvPr id="3" name="Content Placeholder 2">
            <a:extLst>
              <a:ext uri="{FF2B5EF4-FFF2-40B4-BE49-F238E27FC236}">
                <a16:creationId xmlns:a16="http://schemas.microsoft.com/office/drawing/2014/main" id="{F24042DC-DDD7-6A91-04BB-4F453CA715EC}"/>
              </a:ext>
            </a:extLst>
          </p:cNvPr>
          <p:cNvSpPr>
            <a:spLocks noGrp="1"/>
          </p:cNvSpPr>
          <p:nvPr>
            <p:ph idx="1"/>
          </p:nvPr>
        </p:nvSpPr>
        <p:spPr/>
        <p:txBody>
          <a:bodyPr/>
          <a:lstStyle/>
          <a:p>
            <a:r>
              <a:rPr lang="en-US" b="1" dirty="0"/>
              <a:t>High standard deviation </a:t>
            </a:r>
            <a:r>
              <a:rPr lang="en-US" dirty="0"/>
              <a:t>means the average data point is far away from the mean.  That is, the data is fairly spread out from the mean.</a:t>
            </a:r>
          </a:p>
          <a:p>
            <a:r>
              <a:rPr lang="en-US" b="1" dirty="0"/>
              <a:t>Low standard deviation </a:t>
            </a:r>
            <a:r>
              <a:rPr lang="en-US" dirty="0"/>
              <a:t>means the average data point is relatively close to the mean.  That is, the data is not spread out too far from the mean.</a:t>
            </a:r>
          </a:p>
          <a:p>
            <a:r>
              <a:rPr lang="en-US" b="1" dirty="0"/>
              <a:t>Zero standard deviation </a:t>
            </a:r>
            <a:r>
              <a:rPr lang="en-US" dirty="0"/>
              <a:t>means that every data point is the same (there is no variability).  This case is rare, but it is possible.</a:t>
            </a:r>
            <a:endParaRPr lang="en-IN" dirty="0"/>
          </a:p>
        </p:txBody>
      </p:sp>
    </p:spTree>
    <p:extLst>
      <p:ext uri="{BB962C8B-B14F-4D97-AF65-F5344CB8AC3E}">
        <p14:creationId xmlns:p14="http://schemas.microsoft.com/office/powerpoint/2010/main" val="40666098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1A36-CF3C-375B-66E8-FE65D887C4B6}"/>
              </a:ext>
            </a:extLst>
          </p:cNvPr>
          <p:cNvSpPr>
            <a:spLocks noGrp="1"/>
          </p:cNvSpPr>
          <p:nvPr>
            <p:ph type="title"/>
          </p:nvPr>
        </p:nvSpPr>
        <p:spPr/>
        <p:txBody>
          <a:bodyPr/>
          <a:lstStyle/>
          <a:p>
            <a:r>
              <a:rPr lang="en-IN" dirty="0"/>
              <a:t>Standard Deviation Interpretation</a:t>
            </a:r>
          </a:p>
        </p:txBody>
      </p:sp>
      <p:sp>
        <p:nvSpPr>
          <p:cNvPr id="3" name="Content Placeholder 2">
            <a:extLst>
              <a:ext uri="{FF2B5EF4-FFF2-40B4-BE49-F238E27FC236}">
                <a16:creationId xmlns:a16="http://schemas.microsoft.com/office/drawing/2014/main" id="{5ADEFA26-CA09-6A07-6D54-ADF680204A9A}"/>
              </a:ext>
            </a:extLst>
          </p:cNvPr>
          <p:cNvSpPr>
            <a:spLocks noGrp="1"/>
          </p:cNvSpPr>
          <p:nvPr>
            <p:ph idx="1"/>
          </p:nvPr>
        </p:nvSpPr>
        <p:spPr/>
        <p:txBody>
          <a:bodyPr>
            <a:normAutofit fontScale="85000" lnSpcReduction="10000"/>
          </a:bodyPr>
          <a:lstStyle/>
          <a:p>
            <a:r>
              <a:rPr lang="en-US" dirty="0"/>
              <a:t>Two groups could have the </a:t>
            </a:r>
            <a:r>
              <a:rPr lang="en-US" u="sng" dirty="0"/>
              <a:t>same mean</a:t>
            </a:r>
            <a:r>
              <a:rPr lang="en-US" dirty="0"/>
              <a:t> cholesterol level, but have </a:t>
            </a:r>
            <a:r>
              <a:rPr lang="en-US" u="sng" dirty="0"/>
              <a:t>vastly different standard deviations</a:t>
            </a:r>
            <a:r>
              <a:rPr lang="en-US" dirty="0"/>
              <a:t>.  This could be due to lifestyle factors of participants in a trial:</a:t>
            </a:r>
          </a:p>
          <a:p>
            <a:r>
              <a:rPr lang="en-US" b="1" dirty="0"/>
              <a:t>Group A </a:t>
            </a:r>
            <a:r>
              <a:rPr lang="en-US" dirty="0"/>
              <a:t>might be made up of people in reasonably good shape – they are not elite athletes, but they are not couch potatoes either.  Their mean total cholesterol might be 180 mg/dL, and the standard deviation might be 10 mg/dL.</a:t>
            </a:r>
          </a:p>
          <a:p>
            <a:r>
              <a:rPr lang="en-US" b="1" dirty="0"/>
              <a:t>Group B</a:t>
            </a:r>
            <a:r>
              <a:rPr lang="en-US" dirty="0"/>
              <a:t> might have a more diverse group of people: some of whom take great care of themselves, and others who do not.  Although their mean total cholesterol might also be 180 mg/dL, the standard deviation might be 40 mg/dL.</a:t>
            </a:r>
          </a:p>
          <a:p>
            <a:r>
              <a:rPr lang="en-US" dirty="0"/>
              <a:t>Due to the </a:t>
            </a:r>
            <a:r>
              <a:rPr lang="en-US" u="sng" dirty="0"/>
              <a:t>low standard deviation, the people in group A are in relatively the same shape (as far as cholesterol goes)</a:t>
            </a:r>
            <a:r>
              <a:rPr lang="en-US" dirty="0"/>
              <a:t>.  The </a:t>
            </a:r>
            <a:r>
              <a:rPr lang="en-US" u="sng" dirty="0"/>
              <a:t>high standard deviation of group B tells us that the healthy and unhealthy people in that group have a much bigger difference in their cholesterol levels</a:t>
            </a:r>
            <a:r>
              <a:rPr lang="en-US" dirty="0"/>
              <a:t>.</a:t>
            </a:r>
          </a:p>
          <a:p>
            <a:endParaRPr lang="en-IN" dirty="0"/>
          </a:p>
        </p:txBody>
      </p:sp>
    </p:spTree>
    <p:extLst>
      <p:ext uri="{BB962C8B-B14F-4D97-AF65-F5344CB8AC3E}">
        <p14:creationId xmlns:p14="http://schemas.microsoft.com/office/powerpoint/2010/main" val="15504904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BC4C-D9A6-E7F5-8F99-832DB65FF1C1}"/>
              </a:ext>
            </a:extLst>
          </p:cNvPr>
          <p:cNvSpPr>
            <a:spLocks noGrp="1"/>
          </p:cNvSpPr>
          <p:nvPr>
            <p:ph type="title"/>
          </p:nvPr>
        </p:nvSpPr>
        <p:spPr/>
        <p:txBody>
          <a:bodyPr/>
          <a:lstStyle/>
          <a:p>
            <a:r>
              <a:rPr lang="en-IN" dirty="0"/>
              <a:t>Problem</a:t>
            </a:r>
          </a:p>
        </p:txBody>
      </p:sp>
      <p:sp>
        <p:nvSpPr>
          <p:cNvPr id="3" name="Content Placeholder 2">
            <a:extLst>
              <a:ext uri="{FF2B5EF4-FFF2-40B4-BE49-F238E27FC236}">
                <a16:creationId xmlns:a16="http://schemas.microsoft.com/office/drawing/2014/main" id="{B4A0B6A0-3648-BEA7-B9A2-6AD9279A5BF6}"/>
              </a:ext>
            </a:extLst>
          </p:cNvPr>
          <p:cNvSpPr>
            <a:spLocks noGrp="1"/>
          </p:cNvSpPr>
          <p:nvPr>
            <p:ph idx="1"/>
          </p:nvPr>
        </p:nvSpPr>
        <p:spPr/>
        <p:txBody>
          <a:bodyPr/>
          <a:lstStyle/>
          <a:p>
            <a:r>
              <a:rPr lang="en-US" dirty="0"/>
              <a:t>A market researcher is analyzing the results of a recent customer survey that ranks a product from 1 to 10. He wants to have some measure of the reliability of the answers received in the survey in order to predict how a larger group of people might answer the same questions.</a:t>
            </a:r>
          </a:p>
          <a:p>
            <a:endParaRPr lang="en-US" dirty="0"/>
          </a:p>
          <a:p>
            <a:r>
              <a:rPr lang="en-US" dirty="0"/>
              <a:t>The scores for the survey are 9, 7, 10, 8, 9, 7, 8, and 9.</a:t>
            </a:r>
          </a:p>
          <a:p>
            <a:endParaRPr lang="en-IN" dirty="0"/>
          </a:p>
        </p:txBody>
      </p:sp>
    </p:spTree>
    <p:extLst>
      <p:ext uri="{BB962C8B-B14F-4D97-AF65-F5344CB8AC3E}">
        <p14:creationId xmlns:p14="http://schemas.microsoft.com/office/powerpoint/2010/main" val="1711349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45BEF-BC51-6F1A-1965-E4DAAC888769}"/>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E4002F7B-0E40-1BC5-605A-5531B58A675E}"/>
              </a:ext>
            </a:extLst>
          </p:cNvPr>
          <p:cNvSpPr>
            <a:spLocks noGrp="1"/>
          </p:cNvSpPr>
          <p:nvPr>
            <p:ph idx="1"/>
          </p:nvPr>
        </p:nvSpPr>
        <p:spPr/>
        <p:txBody>
          <a:bodyPr/>
          <a:lstStyle/>
          <a:p>
            <a:pPr marL="514350" indent="-514350">
              <a:buFont typeface="+mj-lt"/>
              <a:buAutoNum type="arabicPeriod"/>
            </a:pPr>
            <a:r>
              <a:rPr lang="en-IN" dirty="0"/>
              <a:t>Mean: 8.4</a:t>
            </a:r>
          </a:p>
          <a:p>
            <a:pPr marL="514350" indent="-514350">
              <a:buFont typeface="+mj-lt"/>
              <a:buAutoNum type="arabicPeriod"/>
            </a:pPr>
            <a:r>
              <a:rPr lang="en-IN" dirty="0"/>
              <a:t>Variance: 1.12</a:t>
            </a:r>
          </a:p>
          <a:p>
            <a:pPr marL="514350" indent="-514350">
              <a:buFont typeface="+mj-lt"/>
              <a:buAutoNum type="arabicPeriod"/>
            </a:pPr>
            <a:r>
              <a:rPr lang="en-IN" dirty="0"/>
              <a:t>Standard deviation: 1.06</a:t>
            </a:r>
          </a:p>
          <a:p>
            <a:pPr marL="514350" indent="-514350">
              <a:buFont typeface="+mj-lt"/>
              <a:buAutoNum type="arabicPeriod"/>
            </a:pPr>
            <a:endParaRPr lang="en-IN" dirty="0"/>
          </a:p>
          <a:p>
            <a:pPr marL="0" indent="0">
              <a:buNone/>
            </a:pPr>
            <a:r>
              <a:rPr lang="en-IN" dirty="0"/>
              <a:t>Conclusion: </a:t>
            </a:r>
            <a:r>
              <a:rPr lang="en-US" dirty="0"/>
              <a:t>The standard deviation is 1.06, which is somewhat low. The researcher now knows that the results of the sample size are probably reliable.</a:t>
            </a:r>
            <a:endParaRPr lang="en-IN" dirty="0"/>
          </a:p>
        </p:txBody>
      </p:sp>
    </p:spTree>
    <p:extLst>
      <p:ext uri="{BB962C8B-B14F-4D97-AF65-F5344CB8AC3E}">
        <p14:creationId xmlns:p14="http://schemas.microsoft.com/office/powerpoint/2010/main" val="4985230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FE6F0-FC5E-7AEF-EF57-817EBEA5868F}"/>
              </a:ext>
            </a:extLst>
          </p:cNvPr>
          <p:cNvSpPr>
            <a:spLocks noGrp="1"/>
          </p:cNvSpPr>
          <p:nvPr>
            <p:ph type="title"/>
          </p:nvPr>
        </p:nvSpPr>
        <p:spPr/>
        <p:txBody>
          <a:bodyPr/>
          <a:lstStyle/>
          <a:p>
            <a:r>
              <a:rPr lang="en-IN" dirty="0"/>
              <a:t>Python Standard Deviation</a:t>
            </a:r>
          </a:p>
        </p:txBody>
      </p:sp>
      <p:sp>
        <p:nvSpPr>
          <p:cNvPr id="3" name="Content Placeholder 2">
            <a:extLst>
              <a:ext uri="{FF2B5EF4-FFF2-40B4-BE49-F238E27FC236}">
                <a16:creationId xmlns:a16="http://schemas.microsoft.com/office/drawing/2014/main" id="{36EF8429-1985-4C15-74E3-CC3CE7D63382}"/>
              </a:ext>
            </a:extLst>
          </p:cNvPr>
          <p:cNvSpPr>
            <a:spLocks noGrp="1"/>
          </p:cNvSpPr>
          <p:nvPr>
            <p:ph idx="1"/>
          </p:nvPr>
        </p:nvSpPr>
        <p:spPr/>
        <p:txBody>
          <a:bodyPr>
            <a:normAutofit fontScale="55000" lnSpcReduction="20000"/>
          </a:bodyPr>
          <a:lstStyle/>
          <a:p>
            <a:r>
              <a:rPr lang="en-IN" dirty="0"/>
              <a:t>data = [5, 7, 10, 12, 15]</a:t>
            </a:r>
          </a:p>
          <a:p>
            <a:endParaRPr lang="en-IN" dirty="0"/>
          </a:p>
          <a:p>
            <a:r>
              <a:rPr lang="en-IN" dirty="0"/>
              <a:t># calculate the mean</a:t>
            </a:r>
          </a:p>
          <a:p>
            <a:r>
              <a:rPr lang="en-IN" dirty="0"/>
              <a:t>mean = sum(data) / </a:t>
            </a:r>
            <a:r>
              <a:rPr lang="en-IN" dirty="0" err="1"/>
              <a:t>len</a:t>
            </a:r>
            <a:r>
              <a:rPr lang="en-IN" dirty="0"/>
              <a:t>(data)</a:t>
            </a:r>
          </a:p>
          <a:p>
            <a:endParaRPr lang="en-IN" dirty="0"/>
          </a:p>
          <a:p>
            <a:r>
              <a:rPr lang="en-IN" dirty="0"/>
              <a:t># calculate the squared differences from the mean</a:t>
            </a:r>
          </a:p>
          <a:p>
            <a:r>
              <a:rPr lang="en-IN" dirty="0" err="1"/>
              <a:t>squared_diff</a:t>
            </a:r>
            <a:r>
              <a:rPr lang="en-IN" dirty="0"/>
              <a:t> = [(</a:t>
            </a:r>
            <a:r>
              <a:rPr lang="en-IN" dirty="0" err="1"/>
              <a:t>i</a:t>
            </a:r>
            <a:r>
              <a:rPr lang="en-IN" dirty="0"/>
              <a:t> - mean) ** 2 for </a:t>
            </a:r>
            <a:r>
              <a:rPr lang="en-IN" dirty="0" err="1"/>
              <a:t>i</a:t>
            </a:r>
            <a:r>
              <a:rPr lang="en-IN" dirty="0"/>
              <a:t> in data]</a:t>
            </a:r>
          </a:p>
          <a:p>
            <a:endParaRPr lang="en-IN" dirty="0"/>
          </a:p>
          <a:p>
            <a:r>
              <a:rPr lang="en-IN" dirty="0"/>
              <a:t># calculate the variance</a:t>
            </a:r>
          </a:p>
          <a:p>
            <a:r>
              <a:rPr lang="en-IN" dirty="0"/>
              <a:t>variance = sum(</a:t>
            </a:r>
            <a:r>
              <a:rPr lang="en-IN" dirty="0" err="1"/>
              <a:t>squared_diff</a:t>
            </a:r>
            <a:r>
              <a:rPr lang="en-IN" dirty="0"/>
              <a:t>) / </a:t>
            </a:r>
            <a:r>
              <a:rPr lang="en-IN" dirty="0" err="1"/>
              <a:t>len</a:t>
            </a:r>
            <a:r>
              <a:rPr lang="en-IN" dirty="0"/>
              <a:t>(data)</a:t>
            </a:r>
          </a:p>
          <a:p>
            <a:endParaRPr lang="en-IN" dirty="0"/>
          </a:p>
          <a:p>
            <a:r>
              <a:rPr lang="en-IN" dirty="0"/>
              <a:t># calculate the standard deviation</a:t>
            </a:r>
          </a:p>
          <a:p>
            <a:r>
              <a:rPr lang="en-IN" dirty="0" err="1"/>
              <a:t>std_dev</a:t>
            </a:r>
            <a:r>
              <a:rPr lang="en-IN" dirty="0"/>
              <a:t> = variance ** 0.5</a:t>
            </a:r>
          </a:p>
          <a:p>
            <a:endParaRPr lang="en-IN" dirty="0"/>
          </a:p>
          <a:p>
            <a:r>
              <a:rPr lang="en-IN" dirty="0"/>
              <a:t>print(</a:t>
            </a:r>
            <a:r>
              <a:rPr lang="en-IN" dirty="0" err="1"/>
              <a:t>std_dev</a:t>
            </a:r>
            <a:r>
              <a:rPr lang="en-IN" dirty="0"/>
              <a:t>)</a:t>
            </a:r>
          </a:p>
        </p:txBody>
      </p:sp>
    </p:spTree>
    <p:extLst>
      <p:ext uri="{BB962C8B-B14F-4D97-AF65-F5344CB8AC3E}">
        <p14:creationId xmlns:p14="http://schemas.microsoft.com/office/powerpoint/2010/main" val="1566288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FE6F0-FC5E-7AEF-EF57-817EBEA5868F}"/>
              </a:ext>
            </a:extLst>
          </p:cNvPr>
          <p:cNvSpPr>
            <a:spLocks noGrp="1"/>
          </p:cNvSpPr>
          <p:nvPr>
            <p:ph type="title"/>
          </p:nvPr>
        </p:nvSpPr>
        <p:spPr/>
        <p:txBody>
          <a:bodyPr/>
          <a:lstStyle/>
          <a:p>
            <a:r>
              <a:rPr lang="en-IN" dirty="0"/>
              <a:t>Python Standard Deviation using </a:t>
            </a:r>
            <a:r>
              <a:rPr lang="en-IN" dirty="0" err="1"/>
              <a:t>numpy</a:t>
            </a:r>
            <a:endParaRPr lang="en-IN" dirty="0"/>
          </a:p>
        </p:txBody>
      </p:sp>
      <p:sp>
        <p:nvSpPr>
          <p:cNvPr id="3" name="Content Placeholder 2">
            <a:extLst>
              <a:ext uri="{FF2B5EF4-FFF2-40B4-BE49-F238E27FC236}">
                <a16:creationId xmlns:a16="http://schemas.microsoft.com/office/drawing/2014/main" id="{36EF8429-1985-4C15-74E3-CC3CE7D63382}"/>
              </a:ext>
            </a:extLst>
          </p:cNvPr>
          <p:cNvSpPr>
            <a:spLocks noGrp="1"/>
          </p:cNvSpPr>
          <p:nvPr>
            <p:ph idx="1"/>
          </p:nvPr>
        </p:nvSpPr>
        <p:spPr/>
        <p:txBody>
          <a:bodyPr>
            <a:normAutofit/>
          </a:bodyPr>
          <a:lstStyle/>
          <a:p>
            <a:r>
              <a:rPr lang="en-IN" dirty="0"/>
              <a:t>import </a:t>
            </a:r>
            <a:r>
              <a:rPr lang="en-IN" dirty="0" err="1"/>
              <a:t>numpy</a:t>
            </a:r>
            <a:r>
              <a:rPr lang="en-IN" dirty="0"/>
              <a:t> as np</a:t>
            </a:r>
          </a:p>
          <a:p>
            <a:endParaRPr lang="en-IN" dirty="0"/>
          </a:p>
          <a:p>
            <a:r>
              <a:rPr lang="en-IN" dirty="0"/>
              <a:t>data = [5, 7, 10, 12, 15]</a:t>
            </a:r>
          </a:p>
          <a:p>
            <a:endParaRPr lang="en-IN" dirty="0"/>
          </a:p>
          <a:p>
            <a:r>
              <a:rPr lang="en-IN" dirty="0"/>
              <a:t># calculate the standard deviation using NumPy's std() function</a:t>
            </a:r>
          </a:p>
          <a:p>
            <a:r>
              <a:rPr lang="en-IN" dirty="0" err="1"/>
              <a:t>std_dev</a:t>
            </a:r>
            <a:r>
              <a:rPr lang="en-IN" dirty="0"/>
              <a:t> = </a:t>
            </a:r>
            <a:r>
              <a:rPr lang="en-IN" dirty="0" err="1"/>
              <a:t>np.std</a:t>
            </a:r>
            <a:r>
              <a:rPr lang="en-IN" dirty="0"/>
              <a:t>(data)</a:t>
            </a:r>
          </a:p>
          <a:p>
            <a:endParaRPr lang="en-IN" dirty="0"/>
          </a:p>
          <a:p>
            <a:r>
              <a:rPr lang="en-IN" dirty="0"/>
              <a:t>print(</a:t>
            </a:r>
            <a:r>
              <a:rPr lang="en-IN" dirty="0" err="1"/>
              <a:t>std_dev</a:t>
            </a:r>
            <a:r>
              <a:rPr lang="en-IN" dirty="0"/>
              <a:t>)</a:t>
            </a:r>
          </a:p>
          <a:p>
            <a:endParaRPr lang="en-IN" dirty="0"/>
          </a:p>
        </p:txBody>
      </p:sp>
    </p:spTree>
    <p:extLst>
      <p:ext uri="{BB962C8B-B14F-4D97-AF65-F5344CB8AC3E}">
        <p14:creationId xmlns:p14="http://schemas.microsoft.com/office/powerpoint/2010/main" val="30647623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E8CA-07C6-4A9F-5E72-8EF2DF81579C}"/>
              </a:ext>
            </a:extLst>
          </p:cNvPr>
          <p:cNvSpPr>
            <a:spLocks noGrp="1"/>
          </p:cNvSpPr>
          <p:nvPr>
            <p:ph type="title"/>
          </p:nvPr>
        </p:nvSpPr>
        <p:spPr/>
        <p:txBody>
          <a:bodyPr/>
          <a:lstStyle/>
          <a:p>
            <a:r>
              <a:rPr lang="en-IN" dirty="0"/>
              <a:t>Standard Deviation in Excel</a:t>
            </a:r>
          </a:p>
        </p:txBody>
      </p:sp>
      <p:sp>
        <p:nvSpPr>
          <p:cNvPr id="3" name="Content Placeholder 2">
            <a:extLst>
              <a:ext uri="{FF2B5EF4-FFF2-40B4-BE49-F238E27FC236}">
                <a16:creationId xmlns:a16="http://schemas.microsoft.com/office/drawing/2014/main" id="{38D5C9E3-1761-2707-70DE-3918DC1FDAA6}"/>
              </a:ext>
            </a:extLst>
          </p:cNvPr>
          <p:cNvSpPr>
            <a:spLocks noGrp="1"/>
          </p:cNvSpPr>
          <p:nvPr>
            <p:ph idx="1"/>
          </p:nvPr>
        </p:nvSpPr>
        <p:spPr/>
        <p:txBody>
          <a:bodyPr/>
          <a:lstStyle/>
          <a:p>
            <a:r>
              <a:rPr lang="en-IN" dirty="0"/>
              <a:t>STDEV.P and STDEV.S functions</a:t>
            </a:r>
          </a:p>
          <a:p>
            <a:pPr lvl="1"/>
            <a:r>
              <a:rPr lang="en-IN" dirty="0"/>
              <a:t>Enter values </a:t>
            </a:r>
            <a:r>
              <a:rPr lang="en-US" dirty="0"/>
              <a:t>50, 47, 52, 46, and 45</a:t>
            </a:r>
            <a:endParaRPr lang="en-IN" dirty="0"/>
          </a:p>
        </p:txBody>
      </p:sp>
    </p:spTree>
    <p:extLst>
      <p:ext uri="{BB962C8B-B14F-4D97-AF65-F5344CB8AC3E}">
        <p14:creationId xmlns:p14="http://schemas.microsoft.com/office/powerpoint/2010/main" val="26610159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CC939-6761-52E6-6C25-78807481E421}"/>
              </a:ext>
            </a:extLst>
          </p:cNvPr>
          <p:cNvSpPr>
            <a:spLocks noGrp="1"/>
          </p:cNvSpPr>
          <p:nvPr>
            <p:ph type="title"/>
          </p:nvPr>
        </p:nvSpPr>
        <p:spPr/>
        <p:txBody>
          <a:bodyPr/>
          <a:lstStyle/>
          <a:p>
            <a:r>
              <a:rPr lang="en-IN" dirty="0"/>
              <a:t>Coefficient of Variation – 1</a:t>
            </a:r>
          </a:p>
        </p:txBody>
      </p:sp>
      <p:sp>
        <p:nvSpPr>
          <p:cNvPr id="3" name="Content Placeholder 2">
            <a:extLst>
              <a:ext uri="{FF2B5EF4-FFF2-40B4-BE49-F238E27FC236}">
                <a16:creationId xmlns:a16="http://schemas.microsoft.com/office/drawing/2014/main" id="{9FDCE080-7A7E-1855-86CF-3326EF198518}"/>
              </a:ext>
            </a:extLst>
          </p:cNvPr>
          <p:cNvSpPr>
            <a:spLocks noGrp="1"/>
          </p:cNvSpPr>
          <p:nvPr>
            <p:ph idx="1"/>
          </p:nvPr>
        </p:nvSpPr>
        <p:spPr/>
        <p:txBody>
          <a:bodyPr>
            <a:normAutofit/>
          </a:bodyPr>
          <a:lstStyle/>
          <a:p>
            <a:r>
              <a:rPr lang="en-US" dirty="0"/>
              <a:t>The </a:t>
            </a:r>
            <a:r>
              <a:rPr lang="en-US" b="1" dirty="0"/>
              <a:t>coefficient of variation (CV)</a:t>
            </a:r>
            <a:r>
              <a:rPr lang="en-US" dirty="0"/>
              <a:t> is a statistical measure that represents the ratio of the standard deviation to the mean of a set of data</a:t>
            </a:r>
          </a:p>
          <a:p>
            <a:r>
              <a:rPr lang="en-US" dirty="0"/>
              <a:t>It is expressed as a percentage and is often used to compare the variability of different data sets with different means</a:t>
            </a:r>
          </a:p>
          <a:p>
            <a:r>
              <a:rPr lang="en-US" dirty="0"/>
              <a:t>Formula: CV = (standard deviation / mean) x 100%</a:t>
            </a:r>
          </a:p>
          <a:p>
            <a:endParaRPr lang="en-IN" dirty="0"/>
          </a:p>
        </p:txBody>
      </p:sp>
    </p:spTree>
    <p:extLst>
      <p:ext uri="{BB962C8B-B14F-4D97-AF65-F5344CB8AC3E}">
        <p14:creationId xmlns:p14="http://schemas.microsoft.com/office/powerpoint/2010/main" val="841769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A556E-6C5A-7A0A-D633-FC865B70CE99}"/>
              </a:ext>
            </a:extLst>
          </p:cNvPr>
          <p:cNvSpPr>
            <a:spLocks noGrp="1"/>
          </p:cNvSpPr>
          <p:nvPr>
            <p:ph type="title"/>
          </p:nvPr>
        </p:nvSpPr>
        <p:spPr/>
        <p:txBody>
          <a:bodyPr/>
          <a:lstStyle/>
          <a:p>
            <a:r>
              <a:rPr lang="en-IN" dirty="0"/>
              <a:t>Data Analytics Tool Categories</a:t>
            </a:r>
          </a:p>
        </p:txBody>
      </p:sp>
      <p:sp>
        <p:nvSpPr>
          <p:cNvPr id="3" name="Content Placeholder 2">
            <a:extLst>
              <a:ext uri="{FF2B5EF4-FFF2-40B4-BE49-F238E27FC236}">
                <a16:creationId xmlns:a16="http://schemas.microsoft.com/office/drawing/2014/main" id="{28949765-4D4D-BC41-5283-FAB71A25CE87}"/>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85E18E83-C5F4-BC0C-D830-EA0C7F562C6C}"/>
              </a:ext>
            </a:extLst>
          </p:cNvPr>
          <p:cNvPicPr>
            <a:picLocks noChangeAspect="1"/>
          </p:cNvPicPr>
          <p:nvPr/>
        </p:nvPicPr>
        <p:blipFill>
          <a:blip r:embed="rId2"/>
          <a:stretch>
            <a:fillRect/>
          </a:stretch>
        </p:blipFill>
        <p:spPr>
          <a:xfrm>
            <a:off x="1010552" y="2110685"/>
            <a:ext cx="10170895" cy="2820910"/>
          </a:xfrm>
          <a:prstGeom prst="rect">
            <a:avLst/>
          </a:prstGeom>
        </p:spPr>
      </p:pic>
    </p:spTree>
    <p:extLst>
      <p:ext uri="{BB962C8B-B14F-4D97-AF65-F5344CB8AC3E}">
        <p14:creationId xmlns:p14="http://schemas.microsoft.com/office/powerpoint/2010/main" val="30727452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E52BD-9EB6-3A60-F493-F9479CFA8DAE}"/>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BFD56E10-4231-F26A-3BD1-825BFE55E1A6}"/>
              </a:ext>
            </a:extLst>
          </p:cNvPr>
          <p:cNvSpPr>
            <a:spLocks noGrp="1"/>
          </p:cNvSpPr>
          <p:nvPr>
            <p:ph idx="1"/>
          </p:nvPr>
        </p:nvSpPr>
        <p:spPr/>
        <p:txBody>
          <a:bodyPr>
            <a:normAutofit fontScale="77500" lnSpcReduction="20000"/>
          </a:bodyPr>
          <a:lstStyle/>
          <a:p>
            <a:r>
              <a:rPr lang="en-US" dirty="0"/>
              <a:t>A pizza restaurant measures its delivery time in minutes. The mean delivery time is 20 minutes and the standard deviation is 5 minutes.</a:t>
            </a:r>
          </a:p>
          <a:p>
            <a:endParaRPr lang="en-US" dirty="0"/>
          </a:p>
          <a:p>
            <a:endParaRPr lang="en-US" dirty="0"/>
          </a:p>
          <a:p>
            <a:endParaRPr lang="en-US" dirty="0"/>
          </a:p>
          <a:p>
            <a:r>
              <a:rPr lang="en-US" dirty="0"/>
              <a:t>In this example, the standard deviation is 25% the size of the mean.</a:t>
            </a:r>
          </a:p>
          <a:p>
            <a:r>
              <a:rPr lang="en-US" dirty="0"/>
              <a:t>If the value equals one or 100%, the standard deviation equals the mean. </a:t>
            </a:r>
          </a:p>
          <a:p>
            <a:r>
              <a:rPr lang="en-US" dirty="0"/>
              <a:t>Values less than one indicate that the standard deviation is smaller than the mean (typical), while values greater than one occur when the S.D. is greater than the mean.</a:t>
            </a:r>
          </a:p>
          <a:p>
            <a:r>
              <a:rPr lang="en-US" dirty="0"/>
              <a:t>In general, higher values represent a greater degree of relative variability.</a:t>
            </a:r>
          </a:p>
          <a:p>
            <a:r>
              <a:rPr lang="en-US" dirty="0"/>
              <a:t>That information is very useful! It tells us the variability in our data using the original measurement units. We can compare this delivery time variability to another pizza restaurant.</a:t>
            </a:r>
          </a:p>
          <a:p>
            <a:endParaRPr lang="en-US" dirty="0"/>
          </a:p>
          <a:p>
            <a:endParaRPr lang="en-IN" dirty="0"/>
          </a:p>
        </p:txBody>
      </p:sp>
      <p:pic>
        <p:nvPicPr>
          <p:cNvPr id="5" name="Picture 4">
            <a:extLst>
              <a:ext uri="{FF2B5EF4-FFF2-40B4-BE49-F238E27FC236}">
                <a16:creationId xmlns:a16="http://schemas.microsoft.com/office/drawing/2014/main" id="{D449CA14-50C3-F64A-EFE4-6185B5DE192F}"/>
              </a:ext>
            </a:extLst>
          </p:cNvPr>
          <p:cNvPicPr>
            <a:picLocks noChangeAspect="1"/>
          </p:cNvPicPr>
          <p:nvPr/>
        </p:nvPicPr>
        <p:blipFill>
          <a:blip r:embed="rId2"/>
          <a:stretch>
            <a:fillRect/>
          </a:stretch>
        </p:blipFill>
        <p:spPr>
          <a:xfrm>
            <a:off x="6096000" y="2408638"/>
            <a:ext cx="5073892" cy="1135946"/>
          </a:xfrm>
          <a:prstGeom prst="rect">
            <a:avLst/>
          </a:prstGeom>
        </p:spPr>
      </p:pic>
    </p:spTree>
    <p:extLst>
      <p:ext uri="{BB962C8B-B14F-4D97-AF65-F5344CB8AC3E}">
        <p14:creationId xmlns:p14="http://schemas.microsoft.com/office/powerpoint/2010/main" val="233937963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E52BD-9EB6-3A60-F493-F9479CFA8DAE}"/>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BFD56E10-4231-F26A-3BD1-825BFE55E1A6}"/>
              </a:ext>
            </a:extLst>
          </p:cNvPr>
          <p:cNvSpPr>
            <a:spLocks noGrp="1"/>
          </p:cNvSpPr>
          <p:nvPr>
            <p:ph idx="1"/>
          </p:nvPr>
        </p:nvSpPr>
        <p:spPr/>
        <p:txBody>
          <a:bodyPr>
            <a:normAutofit/>
          </a:bodyPr>
          <a:lstStyle/>
          <a:p>
            <a:r>
              <a:rPr lang="en-US" dirty="0"/>
              <a:t>A second pizza restaurant has a mean delivery time of 15 minutes and the standard deviation is 10 minutes.</a:t>
            </a:r>
          </a:p>
          <a:p>
            <a:r>
              <a:rPr lang="en-US" dirty="0"/>
              <a:t>Calculate the coefficient of variation and compare with the first one.</a:t>
            </a:r>
          </a:p>
          <a:p>
            <a:endParaRPr lang="en-US" dirty="0"/>
          </a:p>
          <a:p>
            <a:r>
              <a:rPr lang="en-US" dirty="0"/>
              <a:t>CV = 10 / 15 = 0.66 or 66%</a:t>
            </a:r>
          </a:p>
          <a:p>
            <a:endParaRPr lang="en-US" dirty="0"/>
          </a:p>
          <a:p>
            <a:r>
              <a:rPr lang="en-US" dirty="0"/>
              <a:t>What is the conclusion?</a:t>
            </a:r>
          </a:p>
        </p:txBody>
      </p:sp>
    </p:spTree>
    <p:extLst>
      <p:ext uri="{BB962C8B-B14F-4D97-AF65-F5344CB8AC3E}">
        <p14:creationId xmlns:p14="http://schemas.microsoft.com/office/powerpoint/2010/main" val="16310343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CC939-6761-52E6-6C25-78807481E421}"/>
              </a:ext>
            </a:extLst>
          </p:cNvPr>
          <p:cNvSpPr>
            <a:spLocks noGrp="1"/>
          </p:cNvSpPr>
          <p:nvPr>
            <p:ph type="title"/>
          </p:nvPr>
        </p:nvSpPr>
        <p:spPr/>
        <p:txBody>
          <a:bodyPr/>
          <a:lstStyle/>
          <a:p>
            <a:r>
              <a:rPr lang="en-IN" dirty="0"/>
              <a:t>Coefficient of Variation</a:t>
            </a:r>
          </a:p>
        </p:txBody>
      </p:sp>
      <p:sp>
        <p:nvSpPr>
          <p:cNvPr id="3" name="Content Placeholder 2">
            <a:extLst>
              <a:ext uri="{FF2B5EF4-FFF2-40B4-BE49-F238E27FC236}">
                <a16:creationId xmlns:a16="http://schemas.microsoft.com/office/drawing/2014/main" id="{9FDCE080-7A7E-1855-86CF-3326EF198518}"/>
              </a:ext>
            </a:extLst>
          </p:cNvPr>
          <p:cNvSpPr>
            <a:spLocks noGrp="1"/>
          </p:cNvSpPr>
          <p:nvPr>
            <p:ph idx="1"/>
          </p:nvPr>
        </p:nvSpPr>
        <p:spPr/>
        <p:txBody>
          <a:bodyPr>
            <a:normAutofit/>
          </a:bodyPr>
          <a:lstStyle/>
          <a:p>
            <a:r>
              <a:rPr lang="en-US" dirty="0"/>
              <a:t>The coefficient of variation provides a relative measure of risk to return. </a:t>
            </a:r>
          </a:p>
          <a:p>
            <a:r>
              <a:rPr lang="en-US" dirty="0"/>
              <a:t>The smaller the coefficient of variation, the smaller the relative risk is for the return provided. </a:t>
            </a:r>
          </a:p>
          <a:p>
            <a:r>
              <a:rPr lang="en-US" dirty="0"/>
              <a:t>The reciprocal of the coefficient of variation, called </a:t>
            </a:r>
            <a:r>
              <a:rPr lang="en-US" b="1" dirty="0"/>
              <a:t>return to risk</a:t>
            </a:r>
            <a:r>
              <a:rPr lang="en-US" dirty="0"/>
              <a:t>, is often used because it is easier to interpret. </a:t>
            </a:r>
          </a:p>
          <a:p>
            <a:r>
              <a:rPr lang="en-US" dirty="0"/>
              <a:t>That is, if the objective is to maximize return, a higher return-to-risk ratio is often considered better.</a:t>
            </a:r>
          </a:p>
        </p:txBody>
      </p:sp>
    </p:spTree>
    <p:extLst>
      <p:ext uri="{BB962C8B-B14F-4D97-AF65-F5344CB8AC3E}">
        <p14:creationId xmlns:p14="http://schemas.microsoft.com/office/powerpoint/2010/main" val="35337380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D5DC4-E37C-6D14-5009-F35DD567225A}"/>
              </a:ext>
            </a:extLst>
          </p:cNvPr>
          <p:cNvSpPr>
            <a:spLocks noGrp="1"/>
          </p:cNvSpPr>
          <p:nvPr>
            <p:ph type="title"/>
          </p:nvPr>
        </p:nvSpPr>
        <p:spPr/>
        <p:txBody>
          <a:bodyPr/>
          <a:lstStyle/>
          <a:p>
            <a:r>
              <a:rPr lang="en-IN" dirty="0"/>
              <a:t>Making Investment Decisions</a:t>
            </a:r>
          </a:p>
        </p:txBody>
      </p:sp>
      <p:sp>
        <p:nvSpPr>
          <p:cNvPr id="3" name="Content Placeholder 2">
            <a:extLst>
              <a:ext uri="{FF2B5EF4-FFF2-40B4-BE49-F238E27FC236}">
                <a16:creationId xmlns:a16="http://schemas.microsoft.com/office/drawing/2014/main" id="{C3F5DD92-5504-3DB0-2F02-D7EDF3BEB584}"/>
              </a:ext>
            </a:extLst>
          </p:cNvPr>
          <p:cNvSpPr>
            <a:spLocks noGrp="1"/>
          </p:cNvSpPr>
          <p:nvPr>
            <p:ph idx="1"/>
          </p:nvPr>
        </p:nvSpPr>
        <p:spPr/>
        <p:txBody>
          <a:bodyPr/>
          <a:lstStyle/>
          <a:p>
            <a:r>
              <a:rPr lang="en-US" dirty="0"/>
              <a:t>Suppose we are considering two different investment options:</a:t>
            </a:r>
          </a:p>
          <a:p>
            <a:r>
              <a:rPr lang="en-US" dirty="0"/>
              <a:t>Option A has an average return of 10% with a standard deviation of 5%</a:t>
            </a:r>
          </a:p>
          <a:p>
            <a:r>
              <a:rPr lang="en-US" dirty="0"/>
              <a:t>Option B has an average return of 8% with a standard deviation of 3%. </a:t>
            </a:r>
          </a:p>
          <a:p>
            <a:endParaRPr lang="en-US" dirty="0"/>
          </a:p>
          <a:p>
            <a:r>
              <a:rPr lang="en-US" dirty="0"/>
              <a:t>We want to compare the risk-adjusted returns of these two options using the coefficient of variation.</a:t>
            </a:r>
            <a:endParaRPr lang="en-IN" dirty="0"/>
          </a:p>
        </p:txBody>
      </p:sp>
    </p:spTree>
    <p:extLst>
      <p:ext uri="{BB962C8B-B14F-4D97-AF65-F5344CB8AC3E}">
        <p14:creationId xmlns:p14="http://schemas.microsoft.com/office/powerpoint/2010/main" val="322589319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D5DC4-E37C-6D14-5009-F35DD567225A}"/>
              </a:ext>
            </a:extLst>
          </p:cNvPr>
          <p:cNvSpPr>
            <a:spLocks noGrp="1"/>
          </p:cNvSpPr>
          <p:nvPr>
            <p:ph type="title"/>
          </p:nvPr>
        </p:nvSpPr>
        <p:spPr/>
        <p:txBody>
          <a:bodyPr/>
          <a:lstStyle/>
          <a:p>
            <a:r>
              <a:rPr lang="en-IN" dirty="0"/>
              <a:t>Making Investment Decisions</a:t>
            </a:r>
          </a:p>
        </p:txBody>
      </p:sp>
      <p:sp>
        <p:nvSpPr>
          <p:cNvPr id="3" name="Content Placeholder 2">
            <a:extLst>
              <a:ext uri="{FF2B5EF4-FFF2-40B4-BE49-F238E27FC236}">
                <a16:creationId xmlns:a16="http://schemas.microsoft.com/office/drawing/2014/main" id="{C3F5DD92-5504-3DB0-2F02-D7EDF3BEB584}"/>
              </a:ext>
            </a:extLst>
          </p:cNvPr>
          <p:cNvSpPr>
            <a:spLocks noGrp="1"/>
          </p:cNvSpPr>
          <p:nvPr>
            <p:ph idx="1"/>
          </p:nvPr>
        </p:nvSpPr>
        <p:spPr/>
        <p:txBody>
          <a:bodyPr>
            <a:normAutofit fontScale="77500" lnSpcReduction="20000"/>
          </a:bodyPr>
          <a:lstStyle/>
          <a:p>
            <a:r>
              <a:rPr lang="en-US" dirty="0"/>
              <a:t>Using the formula for coefficient of variation, we can calculate the CV for each option as follows:</a:t>
            </a:r>
          </a:p>
          <a:p>
            <a:endParaRPr lang="en-US" dirty="0"/>
          </a:p>
          <a:p>
            <a:r>
              <a:rPr lang="en-US" dirty="0"/>
              <a:t>For option A:</a:t>
            </a:r>
          </a:p>
          <a:p>
            <a:r>
              <a:rPr lang="en-US" dirty="0"/>
              <a:t>CV = (standard deviation / mean) x 100%</a:t>
            </a:r>
          </a:p>
          <a:p>
            <a:r>
              <a:rPr lang="en-US" dirty="0"/>
              <a:t>CV = (0.05 / 0.1) x 100%</a:t>
            </a:r>
          </a:p>
          <a:p>
            <a:r>
              <a:rPr lang="en-US" dirty="0"/>
              <a:t>CV = 50%</a:t>
            </a:r>
          </a:p>
          <a:p>
            <a:endParaRPr lang="en-US" dirty="0"/>
          </a:p>
          <a:p>
            <a:r>
              <a:rPr lang="en-US" dirty="0"/>
              <a:t>For option B:</a:t>
            </a:r>
          </a:p>
          <a:p>
            <a:r>
              <a:rPr lang="en-US" dirty="0"/>
              <a:t>CV = (standard deviation / mean) x 100%</a:t>
            </a:r>
          </a:p>
          <a:p>
            <a:r>
              <a:rPr lang="en-US" dirty="0"/>
              <a:t>CV = (0.03 / 0.08) x 100%</a:t>
            </a:r>
          </a:p>
          <a:p>
            <a:r>
              <a:rPr lang="en-US" dirty="0"/>
              <a:t>CV = 37.5%</a:t>
            </a:r>
          </a:p>
          <a:p>
            <a:endParaRPr lang="en-IN" dirty="0"/>
          </a:p>
        </p:txBody>
      </p:sp>
    </p:spTree>
    <p:extLst>
      <p:ext uri="{BB962C8B-B14F-4D97-AF65-F5344CB8AC3E}">
        <p14:creationId xmlns:p14="http://schemas.microsoft.com/office/powerpoint/2010/main" val="21076012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D5DC4-E37C-6D14-5009-F35DD567225A}"/>
              </a:ext>
            </a:extLst>
          </p:cNvPr>
          <p:cNvSpPr>
            <a:spLocks noGrp="1"/>
          </p:cNvSpPr>
          <p:nvPr>
            <p:ph type="title"/>
          </p:nvPr>
        </p:nvSpPr>
        <p:spPr/>
        <p:txBody>
          <a:bodyPr/>
          <a:lstStyle/>
          <a:p>
            <a:r>
              <a:rPr lang="en-IN" dirty="0"/>
              <a:t>Making Investment Decisions</a:t>
            </a:r>
          </a:p>
        </p:txBody>
      </p:sp>
      <p:sp>
        <p:nvSpPr>
          <p:cNvPr id="3" name="Content Placeholder 2">
            <a:extLst>
              <a:ext uri="{FF2B5EF4-FFF2-40B4-BE49-F238E27FC236}">
                <a16:creationId xmlns:a16="http://schemas.microsoft.com/office/drawing/2014/main" id="{C3F5DD92-5504-3DB0-2F02-D7EDF3BEB584}"/>
              </a:ext>
            </a:extLst>
          </p:cNvPr>
          <p:cNvSpPr>
            <a:spLocks noGrp="1"/>
          </p:cNvSpPr>
          <p:nvPr>
            <p:ph idx="1"/>
          </p:nvPr>
        </p:nvSpPr>
        <p:spPr/>
        <p:txBody>
          <a:bodyPr>
            <a:normAutofit lnSpcReduction="10000"/>
          </a:bodyPr>
          <a:lstStyle/>
          <a:p>
            <a:r>
              <a:rPr lang="en-US" dirty="0"/>
              <a:t>Based on these calculations, we can see that option A has a higher coefficient of variation, indicating that it has more variability and is therefore riskier than option B. However, option A also has a higher average return, so it may be a more attractive option for investors who are willing to take on more risk in exchange for potentially higher returns.</a:t>
            </a:r>
          </a:p>
          <a:p>
            <a:r>
              <a:rPr lang="en-US" dirty="0"/>
              <a:t>It is important to note that the coefficient of variation should not be used in isolation to make investment decisions. It should be used in conjunction with other measures of risk and return, such as the Sharpe ratio, to provide a more complete picture of the risk-adjusted performance of different investment options.</a:t>
            </a:r>
          </a:p>
        </p:txBody>
      </p:sp>
    </p:spTree>
    <p:extLst>
      <p:ext uri="{BB962C8B-B14F-4D97-AF65-F5344CB8AC3E}">
        <p14:creationId xmlns:p14="http://schemas.microsoft.com/office/powerpoint/2010/main" val="425528674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869316-DFC3-0854-2802-5692B599774A}"/>
              </a:ext>
            </a:extLst>
          </p:cNvPr>
          <p:cNvSpPr>
            <a:spLocks noGrp="1"/>
          </p:cNvSpPr>
          <p:nvPr>
            <p:ph type="title"/>
          </p:nvPr>
        </p:nvSpPr>
        <p:spPr/>
        <p:txBody>
          <a:bodyPr/>
          <a:lstStyle/>
          <a:p>
            <a:r>
              <a:rPr lang="en-IN" dirty="0"/>
              <a:t>Population and Sample, Probability Theory</a:t>
            </a:r>
          </a:p>
        </p:txBody>
      </p:sp>
      <p:sp>
        <p:nvSpPr>
          <p:cNvPr id="5" name="Text Placeholder 4">
            <a:extLst>
              <a:ext uri="{FF2B5EF4-FFF2-40B4-BE49-F238E27FC236}">
                <a16:creationId xmlns:a16="http://schemas.microsoft.com/office/drawing/2014/main" id="{E6FE90F9-9187-D0EF-F6C5-CC884DA409E6}"/>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79006621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09C91-242C-C4B1-E50D-D86919161456}"/>
              </a:ext>
            </a:extLst>
          </p:cNvPr>
          <p:cNvSpPr>
            <a:spLocks noGrp="1"/>
          </p:cNvSpPr>
          <p:nvPr>
            <p:ph type="title"/>
          </p:nvPr>
        </p:nvSpPr>
        <p:spPr/>
        <p:txBody>
          <a:bodyPr/>
          <a:lstStyle/>
          <a:p>
            <a:r>
              <a:rPr lang="en-IN" dirty="0"/>
              <a:t>Population</a:t>
            </a:r>
          </a:p>
        </p:txBody>
      </p:sp>
      <p:sp>
        <p:nvSpPr>
          <p:cNvPr id="5" name="Content Placeholder 4">
            <a:extLst>
              <a:ext uri="{FF2B5EF4-FFF2-40B4-BE49-F238E27FC236}">
                <a16:creationId xmlns:a16="http://schemas.microsoft.com/office/drawing/2014/main" id="{9E17D811-52CB-64E0-EDF8-4AB836C8F4B3}"/>
              </a:ext>
            </a:extLst>
          </p:cNvPr>
          <p:cNvSpPr>
            <a:spLocks noGrp="1"/>
          </p:cNvSpPr>
          <p:nvPr>
            <p:ph idx="1"/>
          </p:nvPr>
        </p:nvSpPr>
        <p:spPr/>
        <p:txBody>
          <a:bodyPr/>
          <a:lstStyle/>
          <a:p>
            <a:r>
              <a:rPr lang="en-US" b="1" dirty="0"/>
              <a:t>Population:</a:t>
            </a:r>
            <a:r>
              <a:rPr lang="en-US" dirty="0"/>
              <a:t> Entire group or collection of individuals, items, or data points </a:t>
            </a:r>
          </a:p>
          <a:p>
            <a:r>
              <a:rPr lang="en-US" b="1" dirty="0"/>
              <a:t>Population parameters</a:t>
            </a:r>
            <a:r>
              <a:rPr lang="en-US" dirty="0"/>
              <a:t>: Numerical values that describe a population</a:t>
            </a:r>
          </a:p>
          <a:p>
            <a:r>
              <a:rPr lang="en-US" dirty="0"/>
              <a:t>Example: Average marks obtained by all the students, median income of the population, Standard deviation in the blood sugar level of all the patients in a hospital</a:t>
            </a:r>
          </a:p>
          <a:p>
            <a:r>
              <a:rPr lang="en-US" dirty="0"/>
              <a:t>Symbols for population parameter: </a:t>
            </a:r>
            <a:r>
              <a:rPr lang="el-GR" dirty="0"/>
              <a:t>μ (</a:t>
            </a:r>
            <a:r>
              <a:rPr lang="en-US" dirty="0"/>
              <a:t>mean), </a:t>
            </a:r>
            <a:r>
              <a:rPr lang="el-GR" dirty="0"/>
              <a:t>σ (</a:t>
            </a:r>
            <a:r>
              <a:rPr lang="en-US" dirty="0"/>
              <a:t>standard deviation), </a:t>
            </a:r>
            <a:r>
              <a:rPr lang="el-GR" dirty="0"/>
              <a:t>π (</a:t>
            </a:r>
            <a:r>
              <a:rPr lang="en-US" dirty="0"/>
              <a:t>proportion)</a:t>
            </a:r>
          </a:p>
        </p:txBody>
      </p:sp>
    </p:spTree>
    <p:extLst>
      <p:ext uri="{BB962C8B-B14F-4D97-AF65-F5344CB8AC3E}">
        <p14:creationId xmlns:p14="http://schemas.microsoft.com/office/powerpoint/2010/main" val="337316674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09C91-242C-C4B1-E50D-D86919161456}"/>
              </a:ext>
            </a:extLst>
          </p:cNvPr>
          <p:cNvSpPr>
            <a:spLocks noGrp="1"/>
          </p:cNvSpPr>
          <p:nvPr>
            <p:ph type="title"/>
          </p:nvPr>
        </p:nvSpPr>
        <p:spPr/>
        <p:txBody>
          <a:bodyPr/>
          <a:lstStyle/>
          <a:p>
            <a:r>
              <a:rPr lang="en-IN" dirty="0"/>
              <a:t>Sample</a:t>
            </a:r>
          </a:p>
        </p:txBody>
      </p:sp>
      <p:sp>
        <p:nvSpPr>
          <p:cNvPr id="5" name="Content Placeholder 4">
            <a:extLst>
              <a:ext uri="{FF2B5EF4-FFF2-40B4-BE49-F238E27FC236}">
                <a16:creationId xmlns:a16="http://schemas.microsoft.com/office/drawing/2014/main" id="{9E17D811-52CB-64E0-EDF8-4AB836C8F4B3}"/>
              </a:ext>
            </a:extLst>
          </p:cNvPr>
          <p:cNvSpPr>
            <a:spLocks noGrp="1"/>
          </p:cNvSpPr>
          <p:nvPr>
            <p:ph idx="1"/>
          </p:nvPr>
        </p:nvSpPr>
        <p:spPr/>
        <p:txBody>
          <a:bodyPr>
            <a:normAutofit/>
          </a:bodyPr>
          <a:lstStyle/>
          <a:p>
            <a:r>
              <a:rPr lang="en-US" b="1" dirty="0"/>
              <a:t>Sample</a:t>
            </a:r>
            <a:r>
              <a:rPr lang="en-US" dirty="0"/>
              <a:t>:</a:t>
            </a:r>
            <a:r>
              <a:rPr lang="en-US" b="1" dirty="0"/>
              <a:t> </a:t>
            </a:r>
            <a:r>
              <a:rPr lang="en-US" dirty="0"/>
              <a:t>Subset of the population that is selected for data collection and analysis</a:t>
            </a:r>
          </a:p>
          <a:p>
            <a:r>
              <a:rPr lang="en-US" dirty="0"/>
              <a:t>Should be randomly selected</a:t>
            </a:r>
          </a:p>
          <a:p>
            <a:r>
              <a:rPr lang="en-US" b="1" dirty="0"/>
              <a:t>Sample statistics</a:t>
            </a:r>
            <a:r>
              <a:rPr lang="en-US" dirty="0"/>
              <a:t>: Used to estimate population parameters (Example: Sample mean to estimate population parameter of mean)</a:t>
            </a:r>
          </a:p>
          <a:p>
            <a:endParaRPr lang="en-US" dirty="0"/>
          </a:p>
          <a:p>
            <a:r>
              <a:rPr lang="en-US" dirty="0"/>
              <a:t>Technique of choosing sample from the population is called </a:t>
            </a:r>
            <a:r>
              <a:rPr lang="en-US" b="1" dirty="0"/>
              <a:t>sampling</a:t>
            </a:r>
          </a:p>
        </p:txBody>
      </p:sp>
    </p:spTree>
    <p:extLst>
      <p:ext uri="{BB962C8B-B14F-4D97-AF65-F5344CB8AC3E}">
        <p14:creationId xmlns:p14="http://schemas.microsoft.com/office/powerpoint/2010/main" val="90970236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E6717-9298-07F9-ED0A-94FFEE3F7D5E}"/>
              </a:ext>
            </a:extLst>
          </p:cNvPr>
          <p:cNvSpPr>
            <a:spLocks noGrp="1"/>
          </p:cNvSpPr>
          <p:nvPr>
            <p:ph type="title"/>
          </p:nvPr>
        </p:nvSpPr>
        <p:spPr/>
        <p:txBody>
          <a:bodyPr/>
          <a:lstStyle/>
          <a:p>
            <a:r>
              <a:rPr lang="en-US" dirty="0"/>
              <a:t>Why Sampling?</a:t>
            </a:r>
          </a:p>
        </p:txBody>
      </p:sp>
      <p:sp>
        <p:nvSpPr>
          <p:cNvPr id="3" name="Content Placeholder 2">
            <a:extLst>
              <a:ext uri="{FF2B5EF4-FFF2-40B4-BE49-F238E27FC236}">
                <a16:creationId xmlns:a16="http://schemas.microsoft.com/office/drawing/2014/main" id="{11351B6D-5A10-A229-CE8F-8D834A991163}"/>
              </a:ext>
            </a:extLst>
          </p:cNvPr>
          <p:cNvSpPr>
            <a:spLocks noGrp="1"/>
          </p:cNvSpPr>
          <p:nvPr>
            <p:ph idx="1"/>
          </p:nvPr>
        </p:nvSpPr>
        <p:spPr/>
        <p:txBody>
          <a:bodyPr/>
          <a:lstStyle/>
          <a:p>
            <a:r>
              <a:rPr lang="en-US" dirty="0"/>
              <a:t>Consider a school of 1000 students</a:t>
            </a:r>
          </a:p>
          <a:p>
            <a:r>
              <a:rPr lang="en-US" dirty="0"/>
              <a:t>The school itself is the population</a:t>
            </a:r>
          </a:p>
          <a:p>
            <a:r>
              <a:rPr lang="en-US" dirty="0"/>
              <a:t>Its characteristics such as the average height of the students are population parameters</a:t>
            </a:r>
          </a:p>
          <a:p>
            <a:r>
              <a:rPr lang="en-US" dirty="0"/>
              <a:t>We can measure the actual height of all 1000 students to get the exact average (parameter)</a:t>
            </a:r>
          </a:p>
          <a:p>
            <a:r>
              <a:rPr lang="en-US" dirty="0"/>
              <a:t>But might be easier to take a sample of 100 students and estimate the average based on their heights (statistic)</a:t>
            </a:r>
          </a:p>
        </p:txBody>
      </p:sp>
    </p:spTree>
    <p:extLst>
      <p:ext uri="{BB962C8B-B14F-4D97-AF65-F5344CB8AC3E}">
        <p14:creationId xmlns:p14="http://schemas.microsoft.com/office/powerpoint/2010/main" val="3362897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23901E-212E-40F3-7120-27805DC30D03}"/>
              </a:ext>
            </a:extLst>
          </p:cNvPr>
          <p:cNvSpPr>
            <a:spLocks noGrp="1"/>
          </p:cNvSpPr>
          <p:nvPr>
            <p:ph type="title"/>
          </p:nvPr>
        </p:nvSpPr>
        <p:spPr/>
        <p:txBody>
          <a:bodyPr/>
          <a:lstStyle/>
          <a:p>
            <a:r>
              <a:rPr lang="en-IN" dirty="0"/>
              <a:t>Data Analytics Life Cycle</a:t>
            </a:r>
          </a:p>
        </p:txBody>
      </p:sp>
      <p:sp>
        <p:nvSpPr>
          <p:cNvPr id="5" name="Text Placeholder 4">
            <a:extLst>
              <a:ext uri="{FF2B5EF4-FFF2-40B4-BE49-F238E27FC236}">
                <a16:creationId xmlns:a16="http://schemas.microsoft.com/office/drawing/2014/main" id="{5CDEB342-9279-E4D1-E54E-F0558D24927C}"/>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547584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AE5D6-9F17-3F1F-DADC-66CA111C21B3}"/>
              </a:ext>
            </a:extLst>
          </p:cNvPr>
          <p:cNvSpPr>
            <a:spLocks noGrp="1"/>
          </p:cNvSpPr>
          <p:nvPr>
            <p:ph type="title"/>
          </p:nvPr>
        </p:nvSpPr>
        <p:spPr/>
        <p:txBody>
          <a:bodyPr/>
          <a:lstStyle/>
          <a:p>
            <a:r>
              <a:rPr lang="en-IN" dirty="0"/>
              <a:t>Univariate Sampling</a:t>
            </a:r>
          </a:p>
        </p:txBody>
      </p:sp>
      <p:sp>
        <p:nvSpPr>
          <p:cNvPr id="3" name="Content Placeholder 2">
            <a:extLst>
              <a:ext uri="{FF2B5EF4-FFF2-40B4-BE49-F238E27FC236}">
                <a16:creationId xmlns:a16="http://schemas.microsoft.com/office/drawing/2014/main" id="{086B4DCB-AA40-0EFB-6C7D-024C43068C75}"/>
              </a:ext>
            </a:extLst>
          </p:cNvPr>
          <p:cNvSpPr>
            <a:spLocks noGrp="1"/>
          </p:cNvSpPr>
          <p:nvPr>
            <p:ph idx="1"/>
          </p:nvPr>
        </p:nvSpPr>
        <p:spPr/>
        <p:txBody>
          <a:bodyPr/>
          <a:lstStyle/>
          <a:p>
            <a:r>
              <a:rPr lang="en-US" b="1" dirty="0"/>
              <a:t>Univariate sampling</a:t>
            </a:r>
            <a:r>
              <a:rPr lang="en-US" dirty="0"/>
              <a:t>:</a:t>
            </a:r>
            <a:r>
              <a:rPr lang="en-US" b="1" dirty="0"/>
              <a:t> </a:t>
            </a:r>
            <a:r>
              <a:rPr lang="en-US" dirty="0"/>
              <a:t>Analysis of data that consists of a single variable or characteristic</a:t>
            </a:r>
          </a:p>
          <a:p>
            <a:r>
              <a:rPr lang="en-US" dirty="0"/>
              <a:t>Examples:</a:t>
            </a:r>
          </a:p>
          <a:p>
            <a:pPr lvl="1"/>
            <a:r>
              <a:rPr lang="en-US" dirty="0"/>
              <a:t>Analyzing the ages of individuals in a population</a:t>
            </a:r>
          </a:p>
          <a:p>
            <a:pPr lvl="1"/>
            <a:r>
              <a:rPr lang="en-US" dirty="0"/>
              <a:t>Examining the heights of a sample of students</a:t>
            </a:r>
          </a:p>
          <a:p>
            <a:pPr lvl="1"/>
            <a:r>
              <a:rPr lang="en-US" dirty="0"/>
              <a:t>Studying the test scores of students in a class</a:t>
            </a:r>
          </a:p>
          <a:p>
            <a:r>
              <a:rPr lang="en-US" dirty="0"/>
              <a:t>Useful analysis: Descriptive statistics such as mean, mode, median, variance, standard deviation</a:t>
            </a:r>
          </a:p>
          <a:p>
            <a:r>
              <a:rPr lang="en-US" dirty="0"/>
              <a:t>Visualize using: Histograms, box plots, summary statistics</a:t>
            </a:r>
            <a:endParaRPr lang="en-IN" dirty="0"/>
          </a:p>
        </p:txBody>
      </p:sp>
    </p:spTree>
    <p:extLst>
      <p:ext uri="{BB962C8B-B14F-4D97-AF65-F5344CB8AC3E}">
        <p14:creationId xmlns:p14="http://schemas.microsoft.com/office/powerpoint/2010/main" val="99476191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AE5D6-9F17-3F1F-DADC-66CA111C21B3}"/>
              </a:ext>
            </a:extLst>
          </p:cNvPr>
          <p:cNvSpPr>
            <a:spLocks noGrp="1"/>
          </p:cNvSpPr>
          <p:nvPr>
            <p:ph type="title"/>
          </p:nvPr>
        </p:nvSpPr>
        <p:spPr/>
        <p:txBody>
          <a:bodyPr/>
          <a:lstStyle/>
          <a:p>
            <a:r>
              <a:rPr lang="en-IN" dirty="0"/>
              <a:t>Bivariate Sampling</a:t>
            </a:r>
          </a:p>
        </p:txBody>
      </p:sp>
      <p:sp>
        <p:nvSpPr>
          <p:cNvPr id="3" name="Content Placeholder 2">
            <a:extLst>
              <a:ext uri="{FF2B5EF4-FFF2-40B4-BE49-F238E27FC236}">
                <a16:creationId xmlns:a16="http://schemas.microsoft.com/office/drawing/2014/main" id="{086B4DCB-AA40-0EFB-6C7D-024C43068C75}"/>
              </a:ext>
            </a:extLst>
          </p:cNvPr>
          <p:cNvSpPr>
            <a:spLocks noGrp="1"/>
          </p:cNvSpPr>
          <p:nvPr>
            <p:ph idx="1"/>
          </p:nvPr>
        </p:nvSpPr>
        <p:spPr/>
        <p:txBody>
          <a:bodyPr/>
          <a:lstStyle/>
          <a:p>
            <a:r>
              <a:rPr lang="en-US" b="1" dirty="0"/>
              <a:t>Bivariate sampling</a:t>
            </a:r>
            <a:r>
              <a:rPr lang="en-US" dirty="0"/>
              <a:t>: Analysis of data that consists of two variables or characteristics to find how they are related</a:t>
            </a:r>
          </a:p>
          <a:p>
            <a:r>
              <a:rPr lang="en-US" dirty="0"/>
              <a:t>Examples:</a:t>
            </a:r>
          </a:p>
          <a:p>
            <a:pPr lvl="1"/>
            <a:r>
              <a:rPr lang="en-US" dirty="0"/>
              <a:t>Amount of time spent studying (variable 1) and the test scores achieved (variable 2)</a:t>
            </a:r>
          </a:p>
          <a:p>
            <a:pPr lvl="1"/>
            <a:r>
              <a:rPr lang="en-US" dirty="0"/>
              <a:t>Education (variable 1) and the Income level (variable 2) in a population</a:t>
            </a:r>
          </a:p>
          <a:p>
            <a:r>
              <a:rPr lang="en-US" dirty="0"/>
              <a:t>Useful analysis and visualization: Scatterplots, correlation coefficients, regression analysis, cross-tabulations</a:t>
            </a:r>
            <a:endParaRPr lang="en-IN" dirty="0"/>
          </a:p>
        </p:txBody>
      </p:sp>
    </p:spTree>
    <p:extLst>
      <p:ext uri="{BB962C8B-B14F-4D97-AF65-F5344CB8AC3E}">
        <p14:creationId xmlns:p14="http://schemas.microsoft.com/office/powerpoint/2010/main" val="22011307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F8C39-A582-2776-529D-7A34EDA1D8E2}"/>
              </a:ext>
            </a:extLst>
          </p:cNvPr>
          <p:cNvSpPr>
            <a:spLocks noGrp="1"/>
          </p:cNvSpPr>
          <p:nvPr>
            <p:ph type="title"/>
          </p:nvPr>
        </p:nvSpPr>
        <p:spPr/>
        <p:txBody>
          <a:bodyPr/>
          <a:lstStyle/>
          <a:p>
            <a:r>
              <a:rPr lang="en-IN" dirty="0"/>
              <a:t>Resampling</a:t>
            </a:r>
          </a:p>
        </p:txBody>
      </p:sp>
      <p:sp>
        <p:nvSpPr>
          <p:cNvPr id="3" name="Content Placeholder 2">
            <a:extLst>
              <a:ext uri="{FF2B5EF4-FFF2-40B4-BE49-F238E27FC236}">
                <a16:creationId xmlns:a16="http://schemas.microsoft.com/office/drawing/2014/main" id="{7223654D-25A8-E710-6061-BF398C03EAF0}"/>
              </a:ext>
            </a:extLst>
          </p:cNvPr>
          <p:cNvSpPr>
            <a:spLocks noGrp="1"/>
          </p:cNvSpPr>
          <p:nvPr>
            <p:ph idx="1"/>
          </p:nvPr>
        </p:nvSpPr>
        <p:spPr/>
        <p:txBody>
          <a:bodyPr>
            <a:normAutofit/>
          </a:bodyPr>
          <a:lstStyle/>
          <a:p>
            <a:r>
              <a:rPr lang="en-US" b="1" dirty="0"/>
              <a:t>Resampling</a:t>
            </a:r>
            <a:r>
              <a:rPr lang="en-US" dirty="0"/>
              <a:t>:</a:t>
            </a:r>
            <a:r>
              <a:rPr lang="en-US" b="1" dirty="0"/>
              <a:t> </a:t>
            </a:r>
            <a:r>
              <a:rPr lang="en-US" dirty="0"/>
              <a:t>Modifying a dataset by changing its </a:t>
            </a:r>
            <a:r>
              <a:rPr lang="en-US" i="1" dirty="0"/>
              <a:t>size </a:t>
            </a:r>
            <a:r>
              <a:rPr lang="en-US" dirty="0"/>
              <a:t>or </a:t>
            </a:r>
            <a:r>
              <a:rPr lang="en-US" i="1" dirty="0"/>
              <a:t>composition</a:t>
            </a:r>
          </a:p>
          <a:p>
            <a:r>
              <a:rPr lang="en-US" dirty="0"/>
              <a:t>Two main resampling methods: </a:t>
            </a:r>
            <a:r>
              <a:rPr lang="en-US" b="1" dirty="0"/>
              <a:t>Bootstrapping</a:t>
            </a:r>
            <a:r>
              <a:rPr lang="en-US" dirty="0"/>
              <a:t> and </a:t>
            </a:r>
            <a:r>
              <a:rPr lang="en-US" b="1" dirty="0"/>
              <a:t>Cross-validation</a:t>
            </a:r>
          </a:p>
          <a:p>
            <a:r>
              <a:rPr lang="en-US" i="1" dirty="0"/>
              <a:t>Bootstrapping</a:t>
            </a:r>
            <a:r>
              <a:rPr lang="en-US" dirty="0"/>
              <a:t>: Generating multiple new samples (called </a:t>
            </a:r>
            <a:r>
              <a:rPr lang="en-US" b="1" dirty="0"/>
              <a:t>bootstrap samples</a:t>
            </a:r>
            <a:r>
              <a:rPr lang="en-US" dirty="0"/>
              <a:t>) from the original dataset by randomly selecting data points with replacement – Useful in estimating population parameters, regression analysis</a:t>
            </a:r>
          </a:p>
          <a:p>
            <a:r>
              <a:rPr lang="en-US" i="1" dirty="0"/>
              <a:t>Cross-validation</a:t>
            </a:r>
            <a:r>
              <a:rPr lang="en-US" dirty="0"/>
              <a:t>: Dividing the dataset into a </a:t>
            </a:r>
            <a:r>
              <a:rPr lang="en-US" b="1" dirty="0"/>
              <a:t>training set</a:t>
            </a:r>
            <a:r>
              <a:rPr lang="en-US" dirty="0"/>
              <a:t> and a </a:t>
            </a:r>
            <a:r>
              <a:rPr lang="en-US" b="1" dirty="0"/>
              <a:t>testing set</a:t>
            </a:r>
            <a:r>
              <a:rPr lang="en-US" dirty="0"/>
              <a:t>, and iteratively training and evaluating the model on different combinations of these subsets – Useful in </a:t>
            </a:r>
            <a:r>
              <a:rPr lang="en-US" b="1" dirty="0"/>
              <a:t>machine learning</a:t>
            </a:r>
            <a:r>
              <a:rPr lang="en-US" dirty="0"/>
              <a:t> model evaluation</a:t>
            </a:r>
            <a:endParaRPr lang="en-IN" dirty="0"/>
          </a:p>
        </p:txBody>
      </p:sp>
    </p:spTree>
    <p:extLst>
      <p:ext uri="{BB962C8B-B14F-4D97-AF65-F5344CB8AC3E}">
        <p14:creationId xmlns:p14="http://schemas.microsoft.com/office/powerpoint/2010/main" val="39424109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C2FE0D-7744-7FFC-D625-5725C28BEA72}"/>
              </a:ext>
            </a:extLst>
          </p:cNvPr>
          <p:cNvSpPr>
            <a:spLocks noGrp="1"/>
          </p:cNvSpPr>
          <p:nvPr>
            <p:ph type="title"/>
          </p:nvPr>
        </p:nvSpPr>
        <p:spPr/>
        <p:txBody>
          <a:bodyPr/>
          <a:lstStyle/>
          <a:p>
            <a:r>
              <a:rPr lang="en-IN" dirty="0"/>
              <a:t>Sample Space and Events</a:t>
            </a:r>
          </a:p>
        </p:txBody>
      </p:sp>
      <p:sp>
        <p:nvSpPr>
          <p:cNvPr id="5" name="Text Placeholder 4">
            <a:extLst>
              <a:ext uri="{FF2B5EF4-FFF2-40B4-BE49-F238E27FC236}">
                <a16:creationId xmlns:a16="http://schemas.microsoft.com/office/drawing/2014/main" id="{6AC5DC04-3E46-40CD-37F5-C18EE8103BF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0166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BD214F-B397-A210-F917-D84877A501CD}"/>
              </a:ext>
            </a:extLst>
          </p:cNvPr>
          <p:cNvSpPr>
            <a:spLocks noGrp="1"/>
          </p:cNvSpPr>
          <p:nvPr>
            <p:ph type="title"/>
          </p:nvPr>
        </p:nvSpPr>
        <p:spPr/>
        <p:txBody>
          <a:bodyPr/>
          <a:lstStyle/>
          <a:p>
            <a:r>
              <a:rPr lang="en-IN" dirty="0"/>
              <a:t>Sample Space and Events</a:t>
            </a:r>
          </a:p>
        </p:txBody>
      </p:sp>
      <p:sp>
        <p:nvSpPr>
          <p:cNvPr id="5" name="Content Placeholder 4">
            <a:extLst>
              <a:ext uri="{FF2B5EF4-FFF2-40B4-BE49-F238E27FC236}">
                <a16:creationId xmlns:a16="http://schemas.microsoft.com/office/drawing/2014/main" id="{0CF1FB2E-A48F-0B15-DC84-18D804467A01}"/>
              </a:ext>
            </a:extLst>
          </p:cNvPr>
          <p:cNvSpPr>
            <a:spLocks noGrp="1"/>
          </p:cNvSpPr>
          <p:nvPr>
            <p:ph idx="1"/>
          </p:nvPr>
        </p:nvSpPr>
        <p:spPr/>
        <p:txBody>
          <a:bodyPr/>
          <a:lstStyle/>
          <a:p>
            <a:r>
              <a:rPr lang="en-IN" b="1" dirty="0"/>
              <a:t>Sample space</a:t>
            </a:r>
            <a:r>
              <a:rPr lang="en-IN" dirty="0"/>
              <a:t>: All the possible outcomes of an experiment</a:t>
            </a:r>
          </a:p>
          <a:p>
            <a:r>
              <a:rPr lang="en-IN" b="1" dirty="0"/>
              <a:t>Event</a:t>
            </a:r>
            <a:r>
              <a:rPr lang="en-IN" dirty="0"/>
              <a:t>: A subset of the sample space</a:t>
            </a:r>
          </a:p>
        </p:txBody>
      </p:sp>
      <p:sp>
        <p:nvSpPr>
          <p:cNvPr id="6" name="TextBox 5">
            <a:extLst>
              <a:ext uri="{FF2B5EF4-FFF2-40B4-BE49-F238E27FC236}">
                <a16:creationId xmlns:a16="http://schemas.microsoft.com/office/drawing/2014/main" id="{B3722AFC-9945-4B53-BA09-4BD321450A61}"/>
              </a:ext>
            </a:extLst>
          </p:cNvPr>
          <p:cNvSpPr txBox="1"/>
          <p:nvPr/>
        </p:nvSpPr>
        <p:spPr>
          <a:xfrm>
            <a:off x="2695074" y="3012708"/>
            <a:ext cx="5861785" cy="313932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IN" b="1" dirty="0"/>
              <a:t>Sample space (S)</a:t>
            </a:r>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p:txBody>
      </p:sp>
      <p:sp>
        <p:nvSpPr>
          <p:cNvPr id="7" name="Oval 6">
            <a:extLst>
              <a:ext uri="{FF2B5EF4-FFF2-40B4-BE49-F238E27FC236}">
                <a16:creationId xmlns:a16="http://schemas.microsoft.com/office/drawing/2014/main" id="{625B50C9-A7E3-D481-5C19-698B498147B3}"/>
              </a:ext>
            </a:extLst>
          </p:cNvPr>
          <p:cNvSpPr/>
          <p:nvPr/>
        </p:nvSpPr>
        <p:spPr>
          <a:xfrm>
            <a:off x="6692262" y="5041271"/>
            <a:ext cx="1674688" cy="832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Event (E)</a:t>
            </a:r>
          </a:p>
        </p:txBody>
      </p:sp>
    </p:spTree>
    <p:extLst>
      <p:ext uri="{BB962C8B-B14F-4D97-AF65-F5344CB8AC3E}">
        <p14:creationId xmlns:p14="http://schemas.microsoft.com/office/powerpoint/2010/main" val="20601760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D5E92-79D5-55EA-2161-66925C5E406E}"/>
              </a:ext>
            </a:extLst>
          </p:cNvPr>
          <p:cNvSpPr>
            <a:spLocks noGrp="1"/>
          </p:cNvSpPr>
          <p:nvPr>
            <p:ph type="title"/>
          </p:nvPr>
        </p:nvSpPr>
        <p:spPr/>
        <p:txBody>
          <a:bodyPr/>
          <a:lstStyle/>
          <a:p>
            <a:r>
              <a:rPr lang="en-IN" dirty="0"/>
              <a:t>Sample Spaces and Events</a:t>
            </a:r>
          </a:p>
        </p:txBody>
      </p:sp>
      <p:sp>
        <p:nvSpPr>
          <p:cNvPr id="3" name="Content Placeholder 2">
            <a:extLst>
              <a:ext uri="{FF2B5EF4-FFF2-40B4-BE49-F238E27FC236}">
                <a16:creationId xmlns:a16="http://schemas.microsoft.com/office/drawing/2014/main" id="{58027DE8-015C-D7EF-33CE-A0EE32BC120D}"/>
              </a:ext>
            </a:extLst>
          </p:cNvPr>
          <p:cNvSpPr>
            <a:spLocks noGrp="1"/>
          </p:cNvSpPr>
          <p:nvPr>
            <p:ph idx="1"/>
          </p:nvPr>
        </p:nvSpPr>
        <p:spPr/>
        <p:txBody>
          <a:bodyPr/>
          <a:lstStyle/>
          <a:p>
            <a:r>
              <a:rPr lang="en-US" dirty="0"/>
              <a:t>Rolling a die/dice is a </a:t>
            </a:r>
            <a:r>
              <a:rPr lang="en-US" b="1" dirty="0"/>
              <a:t>random experiment </a:t>
            </a:r>
            <a:r>
              <a:rPr lang="en-US" dirty="0"/>
              <a:t>- the actual outcome cannot be predicted.</a:t>
            </a:r>
          </a:p>
          <a:p>
            <a:r>
              <a:rPr lang="en-US" dirty="0"/>
              <a:t>We can assign a number to each outcome/event, called its </a:t>
            </a:r>
            <a:r>
              <a:rPr lang="en-US" b="1" dirty="0"/>
              <a:t>probability</a:t>
            </a:r>
            <a:r>
              <a:rPr lang="en-US" dirty="0"/>
              <a:t>, which tells us how likely that outcome will occur.</a:t>
            </a:r>
          </a:p>
          <a:p>
            <a:endParaRPr lang="en-IN" dirty="0"/>
          </a:p>
        </p:txBody>
      </p:sp>
      <p:sp>
        <p:nvSpPr>
          <p:cNvPr id="4" name="TextBox 3">
            <a:extLst>
              <a:ext uri="{FF2B5EF4-FFF2-40B4-BE49-F238E27FC236}">
                <a16:creationId xmlns:a16="http://schemas.microsoft.com/office/drawing/2014/main" id="{16578905-6666-AC17-EC95-3343E05E0265}"/>
              </a:ext>
            </a:extLst>
          </p:cNvPr>
          <p:cNvSpPr txBox="1"/>
          <p:nvPr/>
        </p:nvSpPr>
        <p:spPr>
          <a:xfrm>
            <a:off x="961169" y="3917912"/>
            <a:ext cx="9750176" cy="707886"/>
          </a:xfrm>
          <a:prstGeom prst="rect">
            <a:avLst/>
          </a:prstGeom>
          <a:solidFill>
            <a:schemeClr val="accent6">
              <a:lumMod val="40000"/>
              <a:lumOff val="60000"/>
            </a:schemeClr>
          </a:solidFill>
        </p:spPr>
        <p:txBody>
          <a:bodyPr wrap="square" rtlCol="0">
            <a:spAutoFit/>
          </a:bodyPr>
          <a:lstStyle/>
          <a:p>
            <a:r>
              <a:rPr lang="en-US" sz="2000" dirty="0"/>
              <a:t>The </a:t>
            </a:r>
            <a:r>
              <a:rPr lang="en-US" sz="2000" b="1" dirty="0"/>
              <a:t>sample space</a:t>
            </a:r>
            <a:r>
              <a:rPr lang="en-US" sz="2000" dirty="0"/>
              <a:t> associated with a random experiment is the set of all possible outcomes. </a:t>
            </a:r>
          </a:p>
          <a:p>
            <a:r>
              <a:rPr lang="en-US" sz="2000" dirty="0"/>
              <a:t>An </a:t>
            </a:r>
            <a:r>
              <a:rPr lang="en-US" sz="2000" b="1" dirty="0"/>
              <a:t>event </a:t>
            </a:r>
            <a:r>
              <a:rPr lang="en-US" sz="2000" dirty="0"/>
              <a:t>is a subset of the sample space.</a:t>
            </a:r>
            <a:endParaRPr lang="en-IN" sz="2000" dirty="0"/>
          </a:p>
        </p:txBody>
      </p:sp>
      <p:pic>
        <p:nvPicPr>
          <p:cNvPr id="1026" name="Picture 2" descr="Die Definition &amp; Meaning - Merriam-Webster">
            <a:extLst>
              <a:ext uri="{FF2B5EF4-FFF2-40B4-BE49-F238E27FC236}">
                <a16:creationId xmlns:a16="http://schemas.microsoft.com/office/drawing/2014/main" id="{48C82ADD-391F-BA84-8C1A-512ACD5B1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447" y="168275"/>
            <a:ext cx="2486025" cy="16573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ample Space - Data Science Discovery">
            <a:extLst>
              <a:ext uri="{FF2B5EF4-FFF2-40B4-BE49-F238E27FC236}">
                <a16:creationId xmlns:a16="http://schemas.microsoft.com/office/drawing/2014/main" id="{1116B8C4-BE15-613D-8FB6-32D549072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69" y="5492750"/>
            <a:ext cx="5543550" cy="8191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0C98C54-AD7C-3083-10AD-CD0D3963A3EF}"/>
              </a:ext>
            </a:extLst>
          </p:cNvPr>
          <p:cNvPicPr>
            <a:picLocks noChangeAspect="1"/>
          </p:cNvPicPr>
          <p:nvPr/>
        </p:nvPicPr>
        <p:blipFill>
          <a:blip r:embed="rId4"/>
          <a:stretch>
            <a:fillRect/>
          </a:stretch>
        </p:blipFill>
        <p:spPr>
          <a:xfrm>
            <a:off x="8027774" y="5315155"/>
            <a:ext cx="1023758" cy="1065974"/>
          </a:xfrm>
          <a:prstGeom prst="rect">
            <a:avLst/>
          </a:prstGeom>
        </p:spPr>
      </p:pic>
      <p:cxnSp>
        <p:nvCxnSpPr>
          <p:cNvPr id="9" name="Straight Arrow Connector 8">
            <a:extLst>
              <a:ext uri="{FF2B5EF4-FFF2-40B4-BE49-F238E27FC236}">
                <a16:creationId xmlns:a16="http://schemas.microsoft.com/office/drawing/2014/main" id="{93B7EA79-5909-497D-6743-B36CAC9E8763}"/>
              </a:ext>
            </a:extLst>
          </p:cNvPr>
          <p:cNvCxnSpPr>
            <a:cxnSpLocks/>
          </p:cNvCxnSpPr>
          <p:nvPr/>
        </p:nvCxnSpPr>
        <p:spPr>
          <a:xfrm>
            <a:off x="2558265" y="4271855"/>
            <a:ext cx="0" cy="1220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A69972-C05E-23D1-0785-C97EEFFDE6F9}"/>
              </a:ext>
            </a:extLst>
          </p:cNvPr>
          <p:cNvCxnSpPr>
            <a:cxnSpLocks/>
          </p:cNvCxnSpPr>
          <p:nvPr/>
        </p:nvCxnSpPr>
        <p:spPr>
          <a:xfrm>
            <a:off x="1857676" y="4551119"/>
            <a:ext cx="6170098" cy="1027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9704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EAC4D-368B-27CC-49F4-EC5F53C82CBB}"/>
              </a:ext>
            </a:extLst>
          </p:cNvPr>
          <p:cNvSpPr>
            <a:spLocks noGrp="1"/>
          </p:cNvSpPr>
          <p:nvPr>
            <p:ph type="title"/>
          </p:nvPr>
        </p:nvSpPr>
        <p:spPr/>
        <p:txBody>
          <a:bodyPr/>
          <a:lstStyle/>
          <a:p>
            <a:r>
              <a:rPr lang="en-IN" dirty="0"/>
              <a:t>Sample Space: Examples</a:t>
            </a:r>
          </a:p>
        </p:txBody>
      </p:sp>
      <p:sp>
        <p:nvSpPr>
          <p:cNvPr id="3" name="Content Placeholder 2">
            <a:extLst>
              <a:ext uri="{FF2B5EF4-FFF2-40B4-BE49-F238E27FC236}">
                <a16:creationId xmlns:a16="http://schemas.microsoft.com/office/drawing/2014/main" id="{0BB2981D-A650-2508-9BD2-5B79AD289C4C}"/>
              </a:ext>
            </a:extLst>
          </p:cNvPr>
          <p:cNvSpPr>
            <a:spLocks noGrp="1"/>
          </p:cNvSpPr>
          <p:nvPr>
            <p:ph idx="1"/>
          </p:nvPr>
        </p:nvSpPr>
        <p:spPr/>
        <p:txBody>
          <a:bodyPr>
            <a:normAutofit/>
          </a:bodyPr>
          <a:lstStyle/>
          <a:p>
            <a:r>
              <a:rPr lang="en-US" sz="3200" b="1" dirty="0"/>
              <a:t>Question</a:t>
            </a:r>
            <a:r>
              <a:rPr lang="en-US" sz="3200" dirty="0"/>
              <a:t>: Construct a sample space for the experiment that consists of rolling a single die. Find the events that correspond to the phrases “an even number is rolled” and “a number greater than two is rolled.”</a:t>
            </a:r>
          </a:p>
          <a:p>
            <a:r>
              <a:rPr lang="en-IN" sz="3200" b="1" dirty="0"/>
              <a:t>Answer </a:t>
            </a:r>
            <a:r>
              <a:rPr lang="en-IN" sz="3200" dirty="0"/>
              <a:t>(Diagram on the next page): </a:t>
            </a:r>
          </a:p>
          <a:p>
            <a:pPr lvl="1"/>
            <a:r>
              <a:rPr lang="en-US" sz="2800" dirty="0"/>
              <a:t>Sample space S={1,2,3,4,5,6} </a:t>
            </a:r>
          </a:p>
          <a:p>
            <a:pPr lvl="1"/>
            <a:r>
              <a:rPr lang="en-US" sz="2800" dirty="0"/>
              <a:t>Event “an even number is rolled” E={2,4,6}</a:t>
            </a:r>
          </a:p>
          <a:p>
            <a:pPr lvl="1"/>
            <a:r>
              <a:rPr lang="en-US" sz="2800" dirty="0"/>
              <a:t>Event “a number greater than two is rolled” T={3,4,5,6}</a:t>
            </a:r>
            <a:endParaRPr lang="en-IN" sz="2800" dirty="0"/>
          </a:p>
        </p:txBody>
      </p:sp>
    </p:spTree>
    <p:extLst>
      <p:ext uri="{BB962C8B-B14F-4D97-AF65-F5344CB8AC3E}">
        <p14:creationId xmlns:p14="http://schemas.microsoft.com/office/powerpoint/2010/main" val="29512439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EAC4D-368B-27CC-49F4-EC5F53C82CBB}"/>
              </a:ext>
            </a:extLst>
          </p:cNvPr>
          <p:cNvSpPr>
            <a:spLocks noGrp="1"/>
          </p:cNvSpPr>
          <p:nvPr>
            <p:ph type="title"/>
          </p:nvPr>
        </p:nvSpPr>
        <p:spPr/>
        <p:txBody>
          <a:bodyPr/>
          <a:lstStyle/>
          <a:p>
            <a:r>
              <a:rPr lang="en-IN" dirty="0"/>
              <a:t>Sample Space: Examples – Venn Diagram</a:t>
            </a:r>
          </a:p>
        </p:txBody>
      </p:sp>
      <p:sp>
        <p:nvSpPr>
          <p:cNvPr id="3" name="Content Placeholder 2">
            <a:extLst>
              <a:ext uri="{FF2B5EF4-FFF2-40B4-BE49-F238E27FC236}">
                <a16:creationId xmlns:a16="http://schemas.microsoft.com/office/drawing/2014/main" id="{0BB2981D-A650-2508-9BD2-5B79AD289C4C}"/>
              </a:ext>
            </a:extLst>
          </p:cNvPr>
          <p:cNvSpPr>
            <a:spLocks noGrp="1"/>
          </p:cNvSpPr>
          <p:nvPr>
            <p:ph idx="1"/>
          </p:nvPr>
        </p:nvSpPr>
        <p:spPr/>
        <p:txBody>
          <a:bodyPr>
            <a:normAutofit/>
          </a:bodyPr>
          <a:lstStyle/>
          <a:p>
            <a:r>
              <a:rPr lang="en-IN" dirty="0"/>
              <a:t>Sample space S is represented by a rectangle</a:t>
            </a:r>
          </a:p>
          <a:p>
            <a:r>
              <a:rPr lang="en-IN" dirty="0"/>
              <a:t>Outcomes are points in within the rectangle</a:t>
            </a:r>
          </a:p>
          <a:p>
            <a:r>
              <a:rPr lang="en-IN" dirty="0"/>
              <a:t>Events are ovals that enclose the outcomes that compose them</a:t>
            </a:r>
          </a:p>
        </p:txBody>
      </p:sp>
      <p:pic>
        <p:nvPicPr>
          <p:cNvPr id="5" name="Picture 4">
            <a:extLst>
              <a:ext uri="{FF2B5EF4-FFF2-40B4-BE49-F238E27FC236}">
                <a16:creationId xmlns:a16="http://schemas.microsoft.com/office/drawing/2014/main" id="{D64B9EDA-2258-C4A7-ED40-53FE7DCF43A2}"/>
              </a:ext>
            </a:extLst>
          </p:cNvPr>
          <p:cNvPicPr>
            <a:picLocks noChangeAspect="1"/>
          </p:cNvPicPr>
          <p:nvPr/>
        </p:nvPicPr>
        <p:blipFill>
          <a:blip r:embed="rId2"/>
          <a:stretch>
            <a:fillRect/>
          </a:stretch>
        </p:blipFill>
        <p:spPr>
          <a:xfrm>
            <a:off x="735282" y="3429000"/>
            <a:ext cx="10043652" cy="2882900"/>
          </a:xfrm>
          <a:prstGeom prst="rect">
            <a:avLst/>
          </a:prstGeom>
        </p:spPr>
      </p:pic>
    </p:spTree>
    <p:extLst>
      <p:ext uri="{BB962C8B-B14F-4D97-AF65-F5344CB8AC3E}">
        <p14:creationId xmlns:p14="http://schemas.microsoft.com/office/powerpoint/2010/main" val="16978947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61251E-B86F-03DD-8A6D-4876C464CF2E}"/>
              </a:ext>
            </a:extLst>
          </p:cNvPr>
          <p:cNvSpPr>
            <a:spLocks noGrp="1"/>
          </p:cNvSpPr>
          <p:nvPr>
            <p:ph type="title"/>
          </p:nvPr>
        </p:nvSpPr>
        <p:spPr/>
        <p:txBody>
          <a:bodyPr/>
          <a:lstStyle/>
          <a:p>
            <a:r>
              <a:rPr lang="en-IN" dirty="0"/>
              <a:t>Probability</a:t>
            </a:r>
          </a:p>
        </p:txBody>
      </p:sp>
      <p:sp>
        <p:nvSpPr>
          <p:cNvPr id="6" name="Text Placeholder 5">
            <a:extLst>
              <a:ext uri="{FF2B5EF4-FFF2-40B4-BE49-F238E27FC236}">
                <a16:creationId xmlns:a16="http://schemas.microsoft.com/office/drawing/2014/main" id="{8BBC626F-BDD3-8317-A88C-856C9C4554C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52833848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A56ABF-D8EA-E17B-FE99-989051CED58D}"/>
              </a:ext>
            </a:extLst>
          </p:cNvPr>
          <p:cNvSpPr>
            <a:spLocks noGrp="1"/>
          </p:cNvSpPr>
          <p:nvPr>
            <p:ph type="title"/>
          </p:nvPr>
        </p:nvSpPr>
        <p:spPr/>
        <p:txBody>
          <a:bodyPr/>
          <a:lstStyle/>
          <a:p>
            <a:r>
              <a:rPr lang="en-IN" dirty="0"/>
              <a:t>Probability Definition</a:t>
            </a:r>
          </a:p>
        </p:txBody>
      </p:sp>
      <p:sp>
        <p:nvSpPr>
          <p:cNvPr id="6" name="Content Placeholder 5">
            <a:extLst>
              <a:ext uri="{FF2B5EF4-FFF2-40B4-BE49-F238E27FC236}">
                <a16:creationId xmlns:a16="http://schemas.microsoft.com/office/drawing/2014/main" id="{8E69C7C0-B7AA-F732-0815-C4CBADECFD97}"/>
              </a:ext>
            </a:extLst>
          </p:cNvPr>
          <p:cNvSpPr>
            <a:spLocks noGrp="1"/>
          </p:cNvSpPr>
          <p:nvPr>
            <p:ph idx="1"/>
          </p:nvPr>
        </p:nvSpPr>
        <p:spPr/>
        <p:txBody>
          <a:bodyPr>
            <a:normAutofit/>
          </a:bodyPr>
          <a:lstStyle/>
          <a:p>
            <a:r>
              <a:rPr lang="en-US" b="1" dirty="0"/>
              <a:t>Probability: </a:t>
            </a:r>
            <a:r>
              <a:rPr lang="en-US" dirty="0"/>
              <a:t>How likely it is that something will occur?</a:t>
            </a:r>
          </a:p>
          <a:p>
            <a:r>
              <a:rPr lang="en-US" dirty="0"/>
              <a:t>Written as a number or fraction (e.g. 0.5 or 50%)</a:t>
            </a:r>
          </a:p>
          <a:p>
            <a:r>
              <a:rPr lang="en-US" dirty="0"/>
              <a:t>Example:</a:t>
            </a:r>
          </a:p>
          <a:p>
            <a:pPr lvl="1"/>
            <a:r>
              <a:rPr lang="en-US" dirty="0"/>
              <a:t>What is the probability that it will rain today?</a:t>
            </a:r>
          </a:p>
          <a:p>
            <a:pPr lvl="1"/>
            <a:r>
              <a:rPr lang="en-US" dirty="0"/>
              <a:t>Sample space (S) = {R, NR}</a:t>
            </a:r>
          </a:p>
          <a:p>
            <a:pPr lvl="1"/>
            <a:r>
              <a:rPr lang="en-US" dirty="0"/>
              <a:t>P(NR) = 1 / 2 = 0.5 or 50%</a:t>
            </a:r>
          </a:p>
          <a:p>
            <a:endParaRPr lang="en-US" dirty="0"/>
          </a:p>
        </p:txBody>
      </p:sp>
      <p:pic>
        <p:nvPicPr>
          <p:cNvPr id="2" name="Content Placeholder 2">
            <a:extLst>
              <a:ext uri="{FF2B5EF4-FFF2-40B4-BE49-F238E27FC236}">
                <a16:creationId xmlns:a16="http://schemas.microsoft.com/office/drawing/2014/main" id="{ACC31196-1730-68C3-A6AA-15CD8435E0F2}"/>
              </a:ext>
            </a:extLst>
          </p:cNvPr>
          <p:cNvPicPr>
            <a:picLocks noChangeAspect="1"/>
          </p:cNvPicPr>
          <p:nvPr/>
        </p:nvPicPr>
        <p:blipFill>
          <a:blip r:embed="rId2"/>
          <a:stretch>
            <a:fillRect/>
          </a:stretch>
        </p:blipFill>
        <p:spPr>
          <a:xfrm>
            <a:off x="5544152" y="3654827"/>
            <a:ext cx="6258738" cy="1331510"/>
          </a:xfrm>
          <a:prstGeom prst="rect">
            <a:avLst/>
          </a:prstGeom>
        </p:spPr>
      </p:pic>
      <p:sp>
        <p:nvSpPr>
          <p:cNvPr id="3" name="Callout: Line with Border and Accent Bar 2">
            <a:extLst>
              <a:ext uri="{FF2B5EF4-FFF2-40B4-BE49-F238E27FC236}">
                <a16:creationId xmlns:a16="http://schemas.microsoft.com/office/drawing/2014/main" id="{BA6E21AA-E786-188D-7F95-2844430780CF}"/>
              </a:ext>
            </a:extLst>
          </p:cNvPr>
          <p:cNvSpPr/>
          <p:nvPr/>
        </p:nvSpPr>
        <p:spPr>
          <a:xfrm>
            <a:off x="6096000" y="5592729"/>
            <a:ext cx="1414817" cy="1029452"/>
          </a:xfrm>
          <a:prstGeom prst="accentBorderCallout1">
            <a:avLst>
              <a:gd name="adj1" fmla="val 18750"/>
              <a:gd name="adj2" fmla="val -8333"/>
              <a:gd name="adj3" fmla="val -94221"/>
              <a:gd name="adj4" fmla="val 1163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This is our </a:t>
            </a:r>
            <a:r>
              <a:rPr lang="en-IN" u="sng" dirty="0"/>
              <a:t>sample space</a:t>
            </a:r>
          </a:p>
        </p:txBody>
      </p:sp>
    </p:spTree>
    <p:extLst>
      <p:ext uri="{BB962C8B-B14F-4D97-AF65-F5344CB8AC3E}">
        <p14:creationId xmlns:p14="http://schemas.microsoft.com/office/powerpoint/2010/main" val="1422976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1C2A8-B33D-F64C-F5A6-0FDD1EE2992B}"/>
              </a:ext>
            </a:extLst>
          </p:cNvPr>
          <p:cNvSpPr>
            <a:spLocks noGrp="1"/>
          </p:cNvSpPr>
          <p:nvPr>
            <p:ph type="title"/>
          </p:nvPr>
        </p:nvSpPr>
        <p:spPr/>
        <p:txBody>
          <a:bodyPr/>
          <a:lstStyle/>
          <a:p>
            <a:r>
              <a:rPr lang="en-IN" dirty="0"/>
              <a:t>Data Analytics Life Cycle</a:t>
            </a:r>
          </a:p>
        </p:txBody>
      </p:sp>
      <p:sp>
        <p:nvSpPr>
          <p:cNvPr id="3" name="Content Placeholder 2">
            <a:extLst>
              <a:ext uri="{FF2B5EF4-FFF2-40B4-BE49-F238E27FC236}">
                <a16:creationId xmlns:a16="http://schemas.microsoft.com/office/drawing/2014/main" id="{84C786B0-B5B6-1D09-6461-0CEE7B9FE55C}"/>
              </a:ext>
            </a:extLst>
          </p:cNvPr>
          <p:cNvSpPr>
            <a:spLocks noGrp="1"/>
          </p:cNvSpPr>
          <p:nvPr>
            <p:ph idx="1"/>
          </p:nvPr>
        </p:nvSpPr>
        <p:spPr/>
        <p:txBody>
          <a:bodyPr/>
          <a:lstStyle/>
          <a:p>
            <a:r>
              <a:rPr lang="en-US" b="1" dirty="0"/>
              <a:t>Business/Data analytics</a:t>
            </a:r>
            <a:r>
              <a:rPr lang="en-US" dirty="0"/>
              <a:t>, or simply analytics is the use of </a:t>
            </a:r>
            <a:r>
              <a:rPr lang="en-US" u="sng" dirty="0"/>
              <a:t>data</a:t>
            </a:r>
            <a:r>
              <a:rPr lang="en-US" dirty="0"/>
              <a:t>, </a:t>
            </a:r>
            <a:r>
              <a:rPr lang="en-US" u="sng" dirty="0"/>
              <a:t>information technology</a:t>
            </a:r>
            <a:r>
              <a:rPr lang="en-US" dirty="0"/>
              <a:t>, </a:t>
            </a:r>
            <a:r>
              <a:rPr lang="en-US" u="sng" dirty="0"/>
              <a:t>statistical analysis</a:t>
            </a:r>
            <a:r>
              <a:rPr lang="en-US" dirty="0"/>
              <a:t>, </a:t>
            </a:r>
            <a:r>
              <a:rPr lang="en-US" u="sng" dirty="0"/>
              <a:t>quantitative methods</a:t>
            </a:r>
            <a:r>
              <a:rPr lang="en-US" dirty="0"/>
              <a:t>, and </a:t>
            </a:r>
            <a:r>
              <a:rPr lang="en-US" u="sng" dirty="0"/>
              <a:t>mathematical </a:t>
            </a:r>
            <a:r>
              <a:rPr lang="en-US" dirty="0"/>
              <a:t>or </a:t>
            </a:r>
            <a:r>
              <a:rPr lang="en-US" u="sng" dirty="0"/>
              <a:t>computer-based models</a:t>
            </a:r>
            <a:r>
              <a:rPr lang="en-US" dirty="0"/>
              <a:t> to help managers gain </a:t>
            </a:r>
            <a:r>
              <a:rPr lang="en-US" u="sng" dirty="0"/>
              <a:t>improved insight</a:t>
            </a:r>
            <a:r>
              <a:rPr lang="en-US" dirty="0"/>
              <a:t> about their business operations and make </a:t>
            </a:r>
            <a:r>
              <a:rPr lang="en-US" u="sng" dirty="0"/>
              <a:t>better, fact based decisions</a:t>
            </a:r>
            <a:endParaRPr lang="en-US" dirty="0"/>
          </a:p>
          <a:p>
            <a:endParaRPr lang="en-US" dirty="0"/>
          </a:p>
          <a:p>
            <a:endParaRPr lang="en-IN" dirty="0"/>
          </a:p>
        </p:txBody>
      </p:sp>
    </p:spTree>
    <p:extLst>
      <p:ext uri="{BB962C8B-B14F-4D97-AF65-F5344CB8AC3E}">
        <p14:creationId xmlns:p14="http://schemas.microsoft.com/office/powerpoint/2010/main" val="135680533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A56ABF-D8EA-E17B-FE99-989051CED58D}"/>
              </a:ext>
            </a:extLst>
          </p:cNvPr>
          <p:cNvSpPr>
            <a:spLocks noGrp="1"/>
          </p:cNvSpPr>
          <p:nvPr>
            <p:ph type="title"/>
          </p:nvPr>
        </p:nvSpPr>
        <p:spPr/>
        <p:txBody>
          <a:bodyPr/>
          <a:lstStyle/>
          <a:p>
            <a:r>
              <a:rPr lang="en-IN" dirty="0"/>
              <a:t>Probability Measurement</a:t>
            </a:r>
          </a:p>
        </p:txBody>
      </p:sp>
      <p:sp>
        <p:nvSpPr>
          <p:cNvPr id="6" name="Content Placeholder 5">
            <a:extLst>
              <a:ext uri="{FF2B5EF4-FFF2-40B4-BE49-F238E27FC236}">
                <a16:creationId xmlns:a16="http://schemas.microsoft.com/office/drawing/2014/main" id="{8E69C7C0-B7AA-F732-0815-C4CBADECFD97}"/>
              </a:ext>
            </a:extLst>
          </p:cNvPr>
          <p:cNvSpPr>
            <a:spLocks noGrp="1"/>
          </p:cNvSpPr>
          <p:nvPr>
            <p:ph sz="half" idx="1"/>
          </p:nvPr>
        </p:nvSpPr>
        <p:spPr/>
        <p:txBody>
          <a:bodyPr>
            <a:normAutofit fontScale="92500" lnSpcReduction="20000"/>
          </a:bodyPr>
          <a:lstStyle/>
          <a:p>
            <a:r>
              <a:rPr lang="en-US" dirty="0"/>
              <a:t>0 probability: 0% chance that something will occur (</a:t>
            </a:r>
            <a:r>
              <a:rPr lang="en-US" i="1" dirty="0"/>
              <a:t>Impossible</a:t>
            </a:r>
            <a:r>
              <a:rPr lang="en-US" dirty="0"/>
              <a:t>)</a:t>
            </a:r>
          </a:p>
          <a:p>
            <a:r>
              <a:rPr lang="en-US" dirty="0"/>
              <a:t>Probability of 1: 100 % chance that something will occur (</a:t>
            </a:r>
            <a:r>
              <a:rPr lang="en-US" i="1" dirty="0"/>
              <a:t>Guaranteed</a:t>
            </a:r>
            <a:r>
              <a:rPr lang="en-US" dirty="0"/>
              <a:t>)</a:t>
            </a:r>
          </a:p>
          <a:p>
            <a:r>
              <a:rPr lang="en-US" dirty="0"/>
              <a:t>Probabilities between 0.5 and 1: Something is more likely to occur than not</a:t>
            </a:r>
          </a:p>
          <a:p>
            <a:r>
              <a:rPr lang="en-US" dirty="0"/>
              <a:t>Probabilities between 0 and 0.5: Something is more likely </a:t>
            </a:r>
            <a:r>
              <a:rPr lang="en-US" i="1" dirty="0"/>
              <a:t>not to </a:t>
            </a:r>
            <a:r>
              <a:rPr lang="en-US" dirty="0"/>
              <a:t>occur. </a:t>
            </a:r>
          </a:p>
          <a:p>
            <a:r>
              <a:rPr lang="en-US" dirty="0"/>
              <a:t>Probability of 0.5: An equal chance of the event occurring versus not occurring</a:t>
            </a:r>
            <a:endParaRPr lang="en-IN" dirty="0"/>
          </a:p>
        </p:txBody>
      </p:sp>
      <p:sp>
        <p:nvSpPr>
          <p:cNvPr id="2" name="Content Placeholder 1">
            <a:extLst>
              <a:ext uri="{FF2B5EF4-FFF2-40B4-BE49-F238E27FC236}">
                <a16:creationId xmlns:a16="http://schemas.microsoft.com/office/drawing/2014/main" id="{87322C50-9107-C91C-D891-0385865037E2}"/>
              </a:ext>
            </a:extLst>
          </p:cNvPr>
          <p:cNvSpPr>
            <a:spLocks noGrp="1"/>
          </p:cNvSpPr>
          <p:nvPr>
            <p:ph sz="half" idx="2"/>
          </p:nvPr>
        </p:nvSpPr>
        <p:spPr/>
        <p:txBody>
          <a:bodyPr>
            <a:normAutofit fontScale="92500" lnSpcReduction="20000"/>
          </a:bodyPr>
          <a:lstStyle/>
          <a:p>
            <a:endParaRPr lang="en-IN"/>
          </a:p>
        </p:txBody>
      </p:sp>
      <p:pic>
        <p:nvPicPr>
          <p:cNvPr id="4" name="Picture 3">
            <a:extLst>
              <a:ext uri="{FF2B5EF4-FFF2-40B4-BE49-F238E27FC236}">
                <a16:creationId xmlns:a16="http://schemas.microsoft.com/office/drawing/2014/main" id="{BCC8F406-82CE-5B31-0FFE-BF88BD3E9D1A}"/>
              </a:ext>
            </a:extLst>
          </p:cNvPr>
          <p:cNvPicPr>
            <a:picLocks noChangeAspect="1"/>
          </p:cNvPicPr>
          <p:nvPr/>
        </p:nvPicPr>
        <p:blipFill>
          <a:blip r:embed="rId2"/>
          <a:stretch>
            <a:fillRect/>
          </a:stretch>
        </p:blipFill>
        <p:spPr>
          <a:xfrm>
            <a:off x="6246997" y="2446250"/>
            <a:ext cx="5693638" cy="2382604"/>
          </a:xfrm>
          <a:prstGeom prst="rect">
            <a:avLst/>
          </a:prstGeom>
        </p:spPr>
      </p:pic>
    </p:spTree>
    <p:extLst>
      <p:ext uri="{BB962C8B-B14F-4D97-AF65-F5344CB8AC3E}">
        <p14:creationId xmlns:p14="http://schemas.microsoft.com/office/powerpoint/2010/main" val="6333063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A56ABF-D8EA-E17B-FE99-989051CED58D}"/>
              </a:ext>
            </a:extLst>
          </p:cNvPr>
          <p:cNvSpPr>
            <a:spLocks noGrp="1"/>
          </p:cNvSpPr>
          <p:nvPr>
            <p:ph type="title"/>
          </p:nvPr>
        </p:nvSpPr>
        <p:spPr/>
        <p:txBody>
          <a:bodyPr/>
          <a:lstStyle/>
          <a:p>
            <a:r>
              <a:rPr lang="en-IN" dirty="0"/>
              <a:t>Example: Flipping a coin</a:t>
            </a:r>
          </a:p>
        </p:txBody>
      </p:sp>
      <p:sp>
        <p:nvSpPr>
          <p:cNvPr id="6" name="Content Placeholder 5">
            <a:extLst>
              <a:ext uri="{FF2B5EF4-FFF2-40B4-BE49-F238E27FC236}">
                <a16:creationId xmlns:a16="http://schemas.microsoft.com/office/drawing/2014/main" id="{8E69C7C0-B7AA-F732-0815-C4CBADECFD97}"/>
              </a:ext>
            </a:extLst>
          </p:cNvPr>
          <p:cNvSpPr>
            <a:spLocks noGrp="1"/>
          </p:cNvSpPr>
          <p:nvPr>
            <p:ph idx="1"/>
          </p:nvPr>
        </p:nvSpPr>
        <p:spPr/>
        <p:txBody>
          <a:bodyPr>
            <a:normAutofit/>
          </a:bodyPr>
          <a:lstStyle/>
          <a:p>
            <a:r>
              <a:rPr lang="en-US" dirty="0"/>
              <a:t>If we flip a coin one time, there are two possible outcomes: we’ll either get heads or tails. </a:t>
            </a:r>
          </a:p>
          <a:p>
            <a:r>
              <a:rPr lang="en-US" dirty="0"/>
              <a:t>We want to know the probability of getting heads, and there’s only one outcome that satisfies this: heads. </a:t>
            </a:r>
          </a:p>
          <a:p>
            <a:r>
              <a:rPr lang="en-US" dirty="0"/>
              <a:t>Therefore, the probability of getting heads is</a:t>
            </a:r>
          </a:p>
          <a:p>
            <a:endParaRPr lang="en-US" dirty="0"/>
          </a:p>
          <a:p>
            <a:r>
              <a:rPr lang="en-US" dirty="0"/>
              <a:t>In other words, there’s a 50% chance that we’ll get heads when we flip a coin one time.</a:t>
            </a:r>
          </a:p>
          <a:p>
            <a:endParaRPr lang="en-IN" dirty="0"/>
          </a:p>
        </p:txBody>
      </p:sp>
      <p:pic>
        <p:nvPicPr>
          <p:cNvPr id="3" name="Picture 2">
            <a:extLst>
              <a:ext uri="{FF2B5EF4-FFF2-40B4-BE49-F238E27FC236}">
                <a16:creationId xmlns:a16="http://schemas.microsoft.com/office/drawing/2014/main" id="{8B71B203-F0B9-1D12-B22D-EBAFE17FD5D7}"/>
              </a:ext>
            </a:extLst>
          </p:cNvPr>
          <p:cNvPicPr>
            <a:picLocks noChangeAspect="1"/>
          </p:cNvPicPr>
          <p:nvPr/>
        </p:nvPicPr>
        <p:blipFill>
          <a:blip r:embed="rId2"/>
          <a:stretch>
            <a:fillRect/>
          </a:stretch>
        </p:blipFill>
        <p:spPr>
          <a:xfrm>
            <a:off x="7979840" y="3131878"/>
            <a:ext cx="1903899" cy="1289738"/>
          </a:xfrm>
          <a:prstGeom prst="rect">
            <a:avLst/>
          </a:prstGeom>
        </p:spPr>
      </p:pic>
      <p:sp>
        <p:nvSpPr>
          <p:cNvPr id="2" name="TextBox 1">
            <a:extLst>
              <a:ext uri="{FF2B5EF4-FFF2-40B4-BE49-F238E27FC236}">
                <a16:creationId xmlns:a16="http://schemas.microsoft.com/office/drawing/2014/main" id="{66EBD06E-13A6-BAA4-F360-E6294C3CAA71}"/>
              </a:ext>
            </a:extLst>
          </p:cNvPr>
          <p:cNvSpPr txBox="1"/>
          <p:nvPr/>
        </p:nvSpPr>
        <p:spPr>
          <a:xfrm>
            <a:off x="8435084" y="1188016"/>
            <a:ext cx="1952090" cy="523220"/>
          </a:xfrm>
          <a:prstGeom prst="rect">
            <a:avLst/>
          </a:prstGeom>
          <a:solidFill>
            <a:schemeClr val="accent2">
              <a:lumMod val="40000"/>
              <a:lumOff val="60000"/>
            </a:schemeClr>
          </a:solidFill>
        </p:spPr>
        <p:txBody>
          <a:bodyPr wrap="square" rtlCol="0">
            <a:spAutoFit/>
          </a:bodyPr>
          <a:lstStyle/>
          <a:p>
            <a:pPr algn="ctr"/>
            <a:r>
              <a:rPr lang="en-IN" sz="2800" dirty="0"/>
              <a:t>H	T</a:t>
            </a:r>
            <a:endParaRPr lang="en-IN" dirty="0"/>
          </a:p>
        </p:txBody>
      </p:sp>
      <p:sp>
        <p:nvSpPr>
          <p:cNvPr id="4" name="TextBox 3">
            <a:extLst>
              <a:ext uri="{FF2B5EF4-FFF2-40B4-BE49-F238E27FC236}">
                <a16:creationId xmlns:a16="http://schemas.microsoft.com/office/drawing/2014/main" id="{9262FBB7-7CD1-F3F2-3AE4-ED2704E5C21F}"/>
              </a:ext>
            </a:extLst>
          </p:cNvPr>
          <p:cNvSpPr txBox="1"/>
          <p:nvPr/>
        </p:nvSpPr>
        <p:spPr>
          <a:xfrm>
            <a:off x="6697896" y="1264960"/>
            <a:ext cx="1541123" cy="369332"/>
          </a:xfrm>
          <a:prstGeom prst="rect">
            <a:avLst/>
          </a:prstGeom>
          <a:noFill/>
        </p:spPr>
        <p:txBody>
          <a:bodyPr wrap="square" rtlCol="0">
            <a:spAutoFit/>
          </a:bodyPr>
          <a:lstStyle/>
          <a:p>
            <a:r>
              <a:rPr lang="en-IN" b="1" dirty="0">
                <a:solidFill>
                  <a:srgbClr val="FF0000"/>
                </a:solidFill>
              </a:rPr>
              <a:t>Sample space</a:t>
            </a:r>
          </a:p>
        </p:txBody>
      </p:sp>
    </p:spTree>
    <p:extLst>
      <p:ext uri="{BB962C8B-B14F-4D97-AF65-F5344CB8AC3E}">
        <p14:creationId xmlns:p14="http://schemas.microsoft.com/office/powerpoint/2010/main" val="39398090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A56ABF-D8EA-E17B-FE99-989051CED58D}"/>
              </a:ext>
            </a:extLst>
          </p:cNvPr>
          <p:cNvSpPr>
            <a:spLocks noGrp="1"/>
          </p:cNvSpPr>
          <p:nvPr>
            <p:ph type="title"/>
          </p:nvPr>
        </p:nvSpPr>
        <p:spPr/>
        <p:txBody>
          <a:bodyPr/>
          <a:lstStyle/>
          <a:p>
            <a:r>
              <a:rPr lang="en-IN" dirty="0"/>
              <a:t>Example: Flipping a coin Twice</a:t>
            </a:r>
          </a:p>
        </p:txBody>
      </p:sp>
      <p:sp>
        <p:nvSpPr>
          <p:cNvPr id="6" name="Content Placeholder 5">
            <a:extLst>
              <a:ext uri="{FF2B5EF4-FFF2-40B4-BE49-F238E27FC236}">
                <a16:creationId xmlns:a16="http://schemas.microsoft.com/office/drawing/2014/main" id="{8E69C7C0-B7AA-F732-0815-C4CBADECFD97}"/>
              </a:ext>
            </a:extLst>
          </p:cNvPr>
          <p:cNvSpPr>
            <a:spLocks noGrp="1"/>
          </p:cNvSpPr>
          <p:nvPr>
            <p:ph idx="1"/>
          </p:nvPr>
        </p:nvSpPr>
        <p:spPr/>
        <p:txBody>
          <a:bodyPr>
            <a:normAutofit/>
          </a:bodyPr>
          <a:lstStyle/>
          <a:p>
            <a:r>
              <a:rPr lang="en-US" dirty="0"/>
              <a:t>If we flip a coin twice, there are four possible outcomes: HH, HT, TH, and TT. Our sample space will be: {HH, HT, TH, TT}</a:t>
            </a:r>
          </a:p>
          <a:p>
            <a:endParaRPr lang="en-US" dirty="0"/>
          </a:p>
          <a:p>
            <a:r>
              <a:rPr lang="en-US" dirty="0"/>
              <a:t>Find the probability of getting both heads: 1/4 or 25%</a:t>
            </a:r>
          </a:p>
          <a:p>
            <a:endParaRPr lang="en-US" dirty="0"/>
          </a:p>
          <a:p>
            <a:r>
              <a:rPr lang="en-US" dirty="0"/>
              <a:t>Find the probability of getting at least one head: 3/4 or 75%</a:t>
            </a:r>
          </a:p>
          <a:p>
            <a:endParaRPr lang="en-US" dirty="0"/>
          </a:p>
        </p:txBody>
      </p:sp>
      <p:sp>
        <p:nvSpPr>
          <p:cNvPr id="2" name="TextBox 1">
            <a:extLst>
              <a:ext uri="{FF2B5EF4-FFF2-40B4-BE49-F238E27FC236}">
                <a16:creationId xmlns:a16="http://schemas.microsoft.com/office/drawing/2014/main" id="{1F572902-EF6F-1A80-9EDB-A1C77479C6C3}"/>
              </a:ext>
            </a:extLst>
          </p:cNvPr>
          <p:cNvSpPr txBox="1"/>
          <p:nvPr/>
        </p:nvSpPr>
        <p:spPr>
          <a:xfrm>
            <a:off x="8311793" y="1264960"/>
            <a:ext cx="3513761" cy="461665"/>
          </a:xfrm>
          <a:prstGeom prst="rect">
            <a:avLst/>
          </a:prstGeom>
          <a:solidFill>
            <a:schemeClr val="accent2">
              <a:lumMod val="40000"/>
              <a:lumOff val="60000"/>
            </a:schemeClr>
          </a:solidFill>
        </p:spPr>
        <p:txBody>
          <a:bodyPr wrap="square" rtlCol="0">
            <a:spAutoFit/>
          </a:bodyPr>
          <a:lstStyle/>
          <a:p>
            <a:pPr algn="ctr"/>
            <a:r>
              <a:rPr lang="en-IN" sz="2400" dirty="0"/>
              <a:t>HH	HT 	TH	TT</a:t>
            </a:r>
            <a:endParaRPr lang="en-IN" sz="1600" dirty="0"/>
          </a:p>
        </p:txBody>
      </p:sp>
      <p:sp>
        <p:nvSpPr>
          <p:cNvPr id="4" name="TextBox 3">
            <a:extLst>
              <a:ext uri="{FF2B5EF4-FFF2-40B4-BE49-F238E27FC236}">
                <a16:creationId xmlns:a16="http://schemas.microsoft.com/office/drawing/2014/main" id="{3E38581E-445D-5066-0FA2-CCC12D926DAC}"/>
              </a:ext>
            </a:extLst>
          </p:cNvPr>
          <p:cNvSpPr txBox="1"/>
          <p:nvPr/>
        </p:nvSpPr>
        <p:spPr>
          <a:xfrm>
            <a:off x="6697896" y="1264960"/>
            <a:ext cx="1541123" cy="369332"/>
          </a:xfrm>
          <a:prstGeom prst="rect">
            <a:avLst/>
          </a:prstGeom>
          <a:noFill/>
        </p:spPr>
        <p:txBody>
          <a:bodyPr wrap="square" rtlCol="0">
            <a:spAutoFit/>
          </a:bodyPr>
          <a:lstStyle/>
          <a:p>
            <a:r>
              <a:rPr lang="en-IN" b="1" dirty="0">
                <a:solidFill>
                  <a:srgbClr val="FF0000"/>
                </a:solidFill>
              </a:rPr>
              <a:t>Sample space</a:t>
            </a:r>
          </a:p>
        </p:txBody>
      </p:sp>
    </p:spTree>
    <p:extLst>
      <p:ext uri="{BB962C8B-B14F-4D97-AF65-F5344CB8AC3E}">
        <p14:creationId xmlns:p14="http://schemas.microsoft.com/office/powerpoint/2010/main" val="22475018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A56ABF-D8EA-E17B-FE99-989051CED58D}"/>
              </a:ext>
            </a:extLst>
          </p:cNvPr>
          <p:cNvSpPr>
            <a:spLocks noGrp="1"/>
          </p:cNvSpPr>
          <p:nvPr>
            <p:ph type="title"/>
          </p:nvPr>
        </p:nvSpPr>
        <p:spPr/>
        <p:txBody>
          <a:bodyPr/>
          <a:lstStyle/>
          <a:p>
            <a:r>
              <a:rPr lang="en-IN" dirty="0"/>
              <a:t>Example: Drawing a queen from deck of playing cards</a:t>
            </a:r>
          </a:p>
        </p:txBody>
      </p:sp>
      <p:sp>
        <p:nvSpPr>
          <p:cNvPr id="6" name="Content Placeholder 5">
            <a:extLst>
              <a:ext uri="{FF2B5EF4-FFF2-40B4-BE49-F238E27FC236}">
                <a16:creationId xmlns:a16="http://schemas.microsoft.com/office/drawing/2014/main" id="{8E69C7C0-B7AA-F732-0815-C4CBADECFD97}"/>
              </a:ext>
            </a:extLst>
          </p:cNvPr>
          <p:cNvSpPr>
            <a:spLocks noGrp="1"/>
          </p:cNvSpPr>
          <p:nvPr>
            <p:ph idx="1"/>
          </p:nvPr>
        </p:nvSpPr>
        <p:spPr/>
        <p:txBody>
          <a:bodyPr>
            <a:normAutofit/>
          </a:bodyPr>
          <a:lstStyle/>
          <a:p>
            <a:r>
              <a:rPr lang="en-US" dirty="0"/>
              <a:t>There are 52 cards in a deck, which means there are 52 total possible outcomes</a:t>
            </a:r>
          </a:p>
          <a:p>
            <a:r>
              <a:rPr lang="en-US" dirty="0"/>
              <a:t>There are only 4 queens in the deck though, which means there are only 4 outcomes that meet our criteria</a:t>
            </a:r>
          </a:p>
          <a:p>
            <a:r>
              <a:rPr lang="en-US" dirty="0"/>
              <a:t>So the probability of drawing a queen is</a:t>
            </a:r>
          </a:p>
          <a:p>
            <a:endParaRPr lang="en-IN" dirty="0"/>
          </a:p>
        </p:txBody>
      </p:sp>
      <p:pic>
        <p:nvPicPr>
          <p:cNvPr id="4" name="Picture 3">
            <a:extLst>
              <a:ext uri="{FF2B5EF4-FFF2-40B4-BE49-F238E27FC236}">
                <a16:creationId xmlns:a16="http://schemas.microsoft.com/office/drawing/2014/main" id="{A18D5641-5ADE-E56D-34AC-65E9C6A44803}"/>
              </a:ext>
            </a:extLst>
          </p:cNvPr>
          <p:cNvPicPr>
            <a:picLocks noChangeAspect="1"/>
          </p:cNvPicPr>
          <p:nvPr/>
        </p:nvPicPr>
        <p:blipFill>
          <a:blip r:embed="rId2"/>
          <a:stretch>
            <a:fillRect/>
          </a:stretch>
        </p:blipFill>
        <p:spPr>
          <a:xfrm>
            <a:off x="7253242" y="3385312"/>
            <a:ext cx="2579127" cy="1306398"/>
          </a:xfrm>
          <a:prstGeom prst="rect">
            <a:avLst/>
          </a:prstGeom>
        </p:spPr>
      </p:pic>
    </p:spTree>
    <p:extLst>
      <p:ext uri="{BB962C8B-B14F-4D97-AF65-F5344CB8AC3E}">
        <p14:creationId xmlns:p14="http://schemas.microsoft.com/office/powerpoint/2010/main" val="9978788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A94FAD-931A-2D3A-2234-E66021E98F65}"/>
              </a:ext>
            </a:extLst>
          </p:cNvPr>
          <p:cNvSpPr>
            <a:spLocks noGrp="1"/>
          </p:cNvSpPr>
          <p:nvPr>
            <p:ph type="title"/>
          </p:nvPr>
        </p:nvSpPr>
        <p:spPr/>
        <p:txBody>
          <a:bodyPr/>
          <a:lstStyle/>
          <a:p>
            <a:r>
              <a:rPr lang="en-IN" dirty="0"/>
              <a:t>Joint, Conditional, Marginal Probability</a:t>
            </a:r>
          </a:p>
        </p:txBody>
      </p:sp>
      <p:sp>
        <p:nvSpPr>
          <p:cNvPr id="5" name="Text Placeholder 4">
            <a:extLst>
              <a:ext uri="{FF2B5EF4-FFF2-40B4-BE49-F238E27FC236}">
                <a16:creationId xmlns:a16="http://schemas.microsoft.com/office/drawing/2014/main" id="{47B5C402-9799-1569-86AE-319770FD26D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619593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496130-AB2C-CBAD-A3FD-3CAF9BE4CF20}"/>
              </a:ext>
            </a:extLst>
          </p:cNvPr>
          <p:cNvSpPr>
            <a:spLocks noGrp="1"/>
          </p:cNvSpPr>
          <p:nvPr>
            <p:ph type="title"/>
          </p:nvPr>
        </p:nvSpPr>
        <p:spPr/>
        <p:txBody>
          <a:bodyPr/>
          <a:lstStyle/>
          <a:p>
            <a:r>
              <a:rPr lang="en-IN" dirty="0"/>
              <a:t>Basic Terms</a:t>
            </a:r>
          </a:p>
        </p:txBody>
      </p:sp>
      <p:sp>
        <p:nvSpPr>
          <p:cNvPr id="5" name="Content Placeholder 4">
            <a:extLst>
              <a:ext uri="{FF2B5EF4-FFF2-40B4-BE49-F238E27FC236}">
                <a16:creationId xmlns:a16="http://schemas.microsoft.com/office/drawing/2014/main" id="{827592BE-F8B5-ABC5-3C5C-EBAB3A7A0AEA}"/>
              </a:ext>
            </a:extLst>
          </p:cNvPr>
          <p:cNvSpPr>
            <a:spLocks noGrp="1"/>
          </p:cNvSpPr>
          <p:nvPr>
            <p:ph idx="1"/>
          </p:nvPr>
        </p:nvSpPr>
        <p:spPr/>
        <p:txBody>
          <a:bodyPr>
            <a:normAutofit lnSpcReduction="10000"/>
          </a:bodyPr>
          <a:lstStyle/>
          <a:p>
            <a:r>
              <a:rPr lang="en-US" b="1" dirty="0"/>
              <a:t>Marginal probability </a:t>
            </a:r>
            <a:r>
              <a:rPr lang="en-US" dirty="0"/>
              <a:t>is the probability of an event irrespective of the outcome of another variable: P(A)</a:t>
            </a:r>
          </a:p>
          <a:p>
            <a:pPr lvl="1"/>
            <a:r>
              <a:rPr lang="en-US" dirty="0"/>
              <a:t>Example: The probability that a card drawn is red: p(red) = 0.5</a:t>
            </a:r>
          </a:p>
          <a:p>
            <a:r>
              <a:rPr lang="en-US" b="1" dirty="0"/>
              <a:t>Joint probability</a:t>
            </a:r>
            <a:r>
              <a:rPr lang="en-US" dirty="0"/>
              <a:t> is the probability of two events occurring simultaneously: </a:t>
            </a:r>
            <a:r>
              <a:rPr lang="en-IN" dirty="0"/>
              <a:t>P(A ∩ B)</a:t>
            </a:r>
            <a:endParaRPr lang="en-US" dirty="0"/>
          </a:p>
          <a:p>
            <a:pPr lvl="1"/>
            <a:r>
              <a:rPr lang="en-US" dirty="0"/>
              <a:t>Example: The probability that a card is a four and red = p(four and red) = 2/52 = 1/26</a:t>
            </a:r>
          </a:p>
          <a:p>
            <a:r>
              <a:rPr lang="en-US" b="1" dirty="0"/>
              <a:t>Conditional probability </a:t>
            </a:r>
            <a:r>
              <a:rPr lang="en-US" dirty="0"/>
              <a:t>is the probability of one event occurring in the presence of a second event: </a:t>
            </a:r>
            <a:r>
              <a:rPr lang="en-IN" dirty="0"/>
              <a:t>P(A|B)</a:t>
            </a:r>
            <a:endParaRPr lang="en-US" dirty="0"/>
          </a:p>
          <a:p>
            <a:pPr lvl="1"/>
            <a:r>
              <a:rPr lang="en-US" dirty="0"/>
              <a:t>Given that you drew a spade card, what’s the probability that the second card is also a spade: P(</a:t>
            </a:r>
            <a:r>
              <a:rPr lang="en-US" dirty="0" err="1"/>
              <a:t>spade|spade</a:t>
            </a:r>
            <a:r>
              <a:rPr lang="en-US" dirty="0"/>
              <a:t>) = 13/52 * 12/51 ~ 0.05</a:t>
            </a:r>
            <a:endParaRPr lang="en-IN" dirty="0"/>
          </a:p>
        </p:txBody>
      </p:sp>
    </p:spTree>
    <p:extLst>
      <p:ext uri="{BB962C8B-B14F-4D97-AF65-F5344CB8AC3E}">
        <p14:creationId xmlns:p14="http://schemas.microsoft.com/office/powerpoint/2010/main" val="79903165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CEB1-75D5-65E1-E990-BFBCB3C4DA07}"/>
              </a:ext>
            </a:extLst>
          </p:cNvPr>
          <p:cNvSpPr>
            <a:spLocks noGrp="1"/>
          </p:cNvSpPr>
          <p:nvPr>
            <p:ph type="title"/>
          </p:nvPr>
        </p:nvSpPr>
        <p:spPr/>
        <p:txBody>
          <a:bodyPr/>
          <a:lstStyle/>
          <a:p>
            <a:r>
              <a:rPr lang="en-IN" dirty="0"/>
              <a:t>Marginal Probability Example</a:t>
            </a:r>
          </a:p>
        </p:txBody>
      </p:sp>
      <p:sp>
        <p:nvSpPr>
          <p:cNvPr id="3" name="Content Placeholder 2">
            <a:extLst>
              <a:ext uri="{FF2B5EF4-FFF2-40B4-BE49-F238E27FC236}">
                <a16:creationId xmlns:a16="http://schemas.microsoft.com/office/drawing/2014/main" id="{4FE630F3-E5FA-A531-790C-2E426513A888}"/>
              </a:ext>
            </a:extLst>
          </p:cNvPr>
          <p:cNvSpPr>
            <a:spLocks noGrp="1"/>
          </p:cNvSpPr>
          <p:nvPr>
            <p:ph idx="1"/>
          </p:nvPr>
        </p:nvSpPr>
        <p:spPr/>
        <p:txBody>
          <a:bodyPr/>
          <a:lstStyle/>
          <a:p>
            <a:r>
              <a:rPr lang="en-US" dirty="0"/>
              <a:t>Calculate the marginal probability of drawing a card from the deck that is either a Heart or a Diamond</a:t>
            </a:r>
          </a:p>
          <a:p>
            <a:r>
              <a:rPr lang="en-US" dirty="0"/>
              <a:t>Event A: Drawing a card that is a Heart (H)</a:t>
            </a:r>
          </a:p>
          <a:p>
            <a:r>
              <a:rPr lang="en-US" dirty="0"/>
              <a:t>Event B: Drawing a card that is a Diamond (D)</a:t>
            </a:r>
          </a:p>
          <a:p>
            <a:r>
              <a:rPr lang="en-US" dirty="0"/>
              <a:t>P(A) = 13/52 = ¼ </a:t>
            </a:r>
          </a:p>
          <a:p>
            <a:r>
              <a:rPr lang="en-US" dirty="0"/>
              <a:t>P(B) = 13/52 = ¼</a:t>
            </a:r>
          </a:p>
          <a:p>
            <a:r>
              <a:rPr lang="en-US" dirty="0"/>
              <a:t>P(A or B) = P(A) + P(B) = (1/4) + (1/4) = 1/2</a:t>
            </a:r>
          </a:p>
          <a:p>
            <a:endParaRPr lang="en-IN" dirty="0"/>
          </a:p>
        </p:txBody>
      </p:sp>
      <p:pic>
        <p:nvPicPr>
          <p:cNvPr id="5" name="Picture 4">
            <a:extLst>
              <a:ext uri="{FF2B5EF4-FFF2-40B4-BE49-F238E27FC236}">
                <a16:creationId xmlns:a16="http://schemas.microsoft.com/office/drawing/2014/main" id="{9B3653AC-BE6B-C9DB-8153-A8FB7ACA4E4C}"/>
              </a:ext>
            </a:extLst>
          </p:cNvPr>
          <p:cNvPicPr>
            <a:picLocks noChangeAspect="1"/>
          </p:cNvPicPr>
          <p:nvPr/>
        </p:nvPicPr>
        <p:blipFill>
          <a:blip r:embed="rId2"/>
          <a:stretch>
            <a:fillRect/>
          </a:stretch>
        </p:blipFill>
        <p:spPr>
          <a:xfrm>
            <a:off x="7705618" y="144992"/>
            <a:ext cx="3725317" cy="1404280"/>
          </a:xfrm>
          <a:prstGeom prst="rect">
            <a:avLst/>
          </a:prstGeom>
        </p:spPr>
      </p:pic>
    </p:spTree>
    <p:extLst>
      <p:ext uri="{BB962C8B-B14F-4D97-AF65-F5344CB8AC3E}">
        <p14:creationId xmlns:p14="http://schemas.microsoft.com/office/powerpoint/2010/main" val="5899201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43EF15-D839-FF6C-ECAA-A5151576E252}"/>
              </a:ext>
            </a:extLst>
          </p:cNvPr>
          <p:cNvSpPr>
            <a:spLocks noGrp="1"/>
          </p:cNvSpPr>
          <p:nvPr>
            <p:ph type="title"/>
          </p:nvPr>
        </p:nvSpPr>
        <p:spPr/>
        <p:txBody>
          <a:bodyPr/>
          <a:lstStyle/>
          <a:p>
            <a:r>
              <a:rPr lang="en-IN" dirty="0"/>
              <a:t>Conditional Probability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1A3B973-A87E-DE13-3248-731EA5F9EC16}"/>
                  </a:ext>
                </a:extLst>
              </p:cNvPr>
              <p:cNvSpPr>
                <a:spLocks noGrp="1"/>
              </p:cNvSpPr>
              <p:nvPr>
                <p:ph idx="1"/>
              </p:nvPr>
            </p:nvSpPr>
            <p:spPr/>
            <p:txBody>
              <a:bodyPr/>
              <a:lstStyle/>
              <a:p>
                <a:r>
                  <a:rPr lang="en-US" b="1" dirty="0"/>
                  <a:t>Conditional probability</a:t>
                </a:r>
                <a:r>
                  <a:rPr lang="en-US" dirty="0"/>
                  <a:t> finds the probability of an event occurring given that another event has already occurred</a:t>
                </a:r>
              </a:p>
              <a:p>
                <a:pPr algn="just"/>
                <a14:m>
                  <m:oMath xmlns:m="http://schemas.openxmlformats.org/officeDocument/2006/math">
                    <m:r>
                      <a:rPr lang="en-IN" b="0" i="1" smtClean="0">
                        <a:latin typeface="Cambria Math" panose="02040503050406030204" pitchFamily="18" charset="0"/>
                      </a:rPr>
                      <m:t>𝑃</m:t>
                    </m:r>
                    <m:d>
                      <m:dPr>
                        <m:ctrlPr>
                          <a:rPr lang="en-IN" b="0" i="1" smtClean="0">
                            <a:latin typeface="Cambria Math" panose="02040503050406030204" pitchFamily="18" charset="0"/>
                          </a:rPr>
                        </m:ctrlPr>
                      </m:dPr>
                      <m:e>
                        <m:r>
                          <a:rPr lang="en-IN" b="0" i="1" smtClean="0">
                            <a:latin typeface="Cambria Math" panose="02040503050406030204" pitchFamily="18" charset="0"/>
                          </a:rPr>
                          <m:t>𝐵</m:t>
                        </m:r>
                      </m:e>
                      <m:e>
                        <m:r>
                          <a:rPr lang="en-IN" b="0" i="1" smtClean="0">
                            <a:latin typeface="Cambria Math" panose="02040503050406030204" pitchFamily="18" charset="0"/>
                          </a:rPr>
                          <m:t>𝐴</m:t>
                        </m:r>
                      </m:e>
                    </m:d>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r>
                          <a:rPr lang="en-IN" b="0" i="1" smtClean="0">
                            <a:latin typeface="Cambria Math" panose="02040503050406030204" pitchFamily="18" charset="0"/>
                          </a:rPr>
                          <m:t>)</m:t>
                        </m:r>
                      </m:num>
                      <m:den>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den>
                    </m:f>
                  </m:oMath>
                </a14:m>
                <a:endParaRPr lang="en-US" sz="2800" dirty="0"/>
              </a:p>
              <a:p>
                <a:pPr algn="just"/>
                <a:endParaRPr lang="en-US" sz="2800" dirty="0"/>
              </a:p>
              <a:p>
                <a:pPr algn="just"/>
                <a:r>
                  <a:rPr lang="en-US" dirty="0"/>
                  <a:t>Example: Two tests were given to students. 60% students passed both tests, but the first one was easier: 80% students cleared it. What percentage of students who passed the first test also passed the second?</a:t>
                </a:r>
              </a:p>
              <a:p>
                <a:pPr algn="just"/>
                <a:r>
                  <a:rPr lang="en-US" dirty="0"/>
                  <a:t>Solution: Next slide</a:t>
                </a:r>
                <a:endParaRPr lang="en-IN" dirty="0"/>
              </a:p>
            </p:txBody>
          </p:sp>
        </mc:Choice>
        <mc:Fallback xmlns="">
          <p:sp>
            <p:nvSpPr>
              <p:cNvPr id="5" name="Content Placeholder 4">
                <a:extLst>
                  <a:ext uri="{FF2B5EF4-FFF2-40B4-BE49-F238E27FC236}">
                    <a16:creationId xmlns:a16="http://schemas.microsoft.com/office/drawing/2014/main" id="{81A3B973-A87E-DE13-3248-731EA5F9EC16}"/>
                  </a:ext>
                </a:extLst>
              </p:cNvPr>
              <p:cNvSpPr>
                <a:spLocks noGrp="1" noRot="1" noChangeAspect="1" noMove="1" noResize="1" noEditPoints="1" noAdjustHandles="1" noChangeArrowheads="1" noChangeShapeType="1" noTextEdit="1"/>
              </p:cNvSpPr>
              <p:nvPr>
                <p:ph idx="1"/>
              </p:nvPr>
            </p:nvSpPr>
            <p:spPr>
              <a:blipFill>
                <a:blip r:embed="rId2"/>
                <a:stretch>
                  <a:fillRect l="-1043" t="-2241" r="-1159" b="-2381"/>
                </a:stretch>
              </a:blipFill>
            </p:spPr>
            <p:txBody>
              <a:bodyPr/>
              <a:lstStyle/>
              <a:p>
                <a:r>
                  <a:rPr lang="en-IN">
                    <a:noFill/>
                  </a:rPr>
                  <a:t> </a:t>
                </a:r>
              </a:p>
            </p:txBody>
          </p:sp>
        </mc:Fallback>
      </mc:AlternateContent>
    </p:spTree>
    <p:extLst>
      <p:ext uri="{BB962C8B-B14F-4D97-AF65-F5344CB8AC3E}">
        <p14:creationId xmlns:p14="http://schemas.microsoft.com/office/powerpoint/2010/main" val="334634384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43EF15-D839-FF6C-ECAA-A5151576E252}"/>
              </a:ext>
            </a:extLst>
          </p:cNvPr>
          <p:cNvSpPr>
            <a:spLocks noGrp="1"/>
          </p:cNvSpPr>
          <p:nvPr>
            <p:ph type="title"/>
          </p:nvPr>
        </p:nvSpPr>
        <p:spPr/>
        <p:txBody>
          <a:bodyPr/>
          <a:lstStyle/>
          <a:p>
            <a:r>
              <a:rPr lang="en-IN" dirty="0"/>
              <a:t>Conditional Probability Example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1A3B973-A87E-DE13-3248-731EA5F9EC16}"/>
                  </a:ext>
                </a:extLst>
              </p:cNvPr>
              <p:cNvSpPr>
                <a:spLocks noGrp="1"/>
              </p:cNvSpPr>
              <p:nvPr>
                <p:ph idx="1"/>
              </p:nvPr>
            </p:nvSpPr>
            <p:spPr/>
            <p:txBody>
              <a:bodyPr/>
              <a:lstStyle/>
              <a:p>
                <a:pPr algn="just"/>
                <a:r>
                  <a:rPr lang="en-US" dirty="0"/>
                  <a:t>Problem: Two tests were given to students. 60% students passed both tests, but the first one was easier: 80% students cleared it. What percentage of students who passed the first test also passed the second?</a:t>
                </a:r>
              </a:p>
              <a:p>
                <a:pPr algn="just"/>
                <a:r>
                  <a:rPr lang="en-US" dirty="0"/>
                  <a:t>Solution: A = Passing the first test, B = Passing the second test</a:t>
                </a:r>
              </a:p>
              <a:p>
                <a:pPr algn="just"/>
                <a:r>
                  <a:rPr lang="en-US" dirty="0"/>
                  <a:t>We want P(passing the second </a:t>
                </a:r>
                <a:r>
                  <a:rPr lang="en-US" dirty="0" err="1"/>
                  <a:t>test|passed</a:t>
                </a:r>
                <a:r>
                  <a:rPr lang="en-US" dirty="0"/>
                  <a:t> the first test), i.e. P(B|A)</a:t>
                </a:r>
              </a:p>
              <a:p>
                <a:pPr algn="just"/>
                <a14:m>
                  <m:oMath xmlns:m="http://schemas.openxmlformats.org/officeDocument/2006/math">
                    <m:r>
                      <a:rPr lang="en-IN" b="0" i="1" smtClean="0">
                        <a:latin typeface="Cambria Math" panose="02040503050406030204" pitchFamily="18" charset="0"/>
                      </a:rPr>
                      <m:t>𝑃</m:t>
                    </m:r>
                    <m:d>
                      <m:dPr>
                        <m:ctrlPr>
                          <a:rPr lang="en-IN" b="0" i="1" smtClean="0">
                            <a:latin typeface="Cambria Math" panose="02040503050406030204" pitchFamily="18" charset="0"/>
                          </a:rPr>
                        </m:ctrlPr>
                      </m:dPr>
                      <m:e>
                        <m:r>
                          <a:rPr lang="en-IN" b="0" i="1" smtClean="0">
                            <a:latin typeface="Cambria Math" panose="02040503050406030204" pitchFamily="18" charset="0"/>
                          </a:rPr>
                          <m:t>𝐵</m:t>
                        </m:r>
                      </m:e>
                      <m:e>
                        <m:r>
                          <a:rPr lang="en-IN" b="0" i="1" smtClean="0">
                            <a:latin typeface="Cambria Math" panose="02040503050406030204" pitchFamily="18" charset="0"/>
                          </a:rPr>
                          <m:t>𝐴</m:t>
                        </m:r>
                      </m:e>
                    </m:d>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r>
                          <a:rPr lang="en-IN" b="0" i="1" smtClean="0">
                            <a:latin typeface="Cambria Math" panose="02040503050406030204" pitchFamily="18" charset="0"/>
                          </a:rPr>
                          <m:t>)</m:t>
                        </m:r>
                      </m:num>
                      <m:den>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den>
                    </m:f>
                    <m:r>
                      <a:rPr lang="en-IN" b="0" i="1" smtClean="0">
                        <a:latin typeface="Cambria Math" panose="02040503050406030204" pitchFamily="18" charset="0"/>
                      </a:rPr>
                      <m:t>=</m:t>
                    </m:r>
                  </m:oMath>
                </a14:m>
                <a:r>
                  <a:rPr lang="en-IN" dirty="0"/>
                  <a:t> </a:t>
                </a:r>
                <a14:m>
                  <m:oMath xmlns:m="http://schemas.openxmlformats.org/officeDocument/2006/math">
                    <m:f>
                      <m:fPr>
                        <m:ctrlPr>
                          <a:rPr lang="en-IN" i="1">
                            <a:latin typeface="Cambria Math" panose="02040503050406030204" pitchFamily="18" charset="0"/>
                          </a:rPr>
                        </m:ctrlPr>
                      </m:fPr>
                      <m:num>
                        <m:r>
                          <a:rPr lang="en-IN" b="0" i="1" smtClean="0">
                            <a:latin typeface="Cambria Math" panose="02040503050406030204" pitchFamily="18" charset="0"/>
                          </a:rPr>
                          <m:t>0.6</m:t>
                        </m:r>
                      </m:num>
                      <m:den>
                        <m:r>
                          <a:rPr lang="en-IN" b="0" i="1" smtClean="0">
                            <a:latin typeface="Cambria Math" panose="02040503050406030204" pitchFamily="18" charset="0"/>
                          </a:rPr>
                          <m:t>0.8</m:t>
                        </m:r>
                      </m:den>
                    </m:f>
                    <m:r>
                      <a:rPr lang="en-IN" b="0" i="1" smtClean="0">
                        <a:latin typeface="Cambria Math" panose="02040503050406030204" pitchFamily="18" charset="0"/>
                      </a:rPr>
                      <m:t>=0.75 </m:t>
                    </m:r>
                    <m:r>
                      <a:rPr lang="en-IN" b="0" i="1" smtClean="0">
                        <a:latin typeface="Cambria Math" panose="02040503050406030204" pitchFamily="18" charset="0"/>
                      </a:rPr>
                      <m:t>𝑜𝑟</m:t>
                    </m:r>
                    <m:r>
                      <a:rPr lang="en-IN" b="0" i="1" smtClean="0">
                        <a:latin typeface="Cambria Math" panose="02040503050406030204" pitchFamily="18" charset="0"/>
                      </a:rPr>
                      <m:t> 75%</m:t>
                    </m:r>
                  </m:oMath>
                </a14:m>
                <a:endParaRPr lang="en-IN" b="0" dirty="0"/>
              </a:p>
              <a:p>
                <a:pPr algn="just"/>
                <a:r>
                  <a:rPr lang="en-IN" dirty="0"/>
                  <a:t>75% of the students who passed the first test also passed the second</a:t>
                </a:r>
              </a:p>
            </p:txBody>
          </p:sp>
        </mc:Choice>
        <mc:Fallback xmlns="">
          <p:sp>
            <p:nvSpPr>
              <p:cNvPr id="5" name="Content Placeholder 4">
                <a:extLst>
                  <a:ext uri="{FF2B5EF4-FFF2-40B4-BE49-F238E27FC236}">
                    <a16:creationId xmlns:a16="http://schemas.microsoft.com/office/drawing/2014/main" id="{81A3B973-A87E-DE13-3248-731EA5F9EC16}"/>
                  </a:ext>
                </a:extLst>
              </p:cNvPr>
              <p:cNvSpPr>
                <a:spLocks noGrp="1" noRot="1" noChangeAspect="1" noMove="1" noResize="1" noEditPoints="1" noAdjustHandles="1" noChangeArrowheads="1" noChangeShapeType="1" noTextEdit="1"/>
              </p:cNvSpPr>
              <p:nvPr>
                <p:ph idx="1"/>
              </p:nvPr>
            </p:nvSpPr>
            <p:spPr>
              <a:blipFill>
                <a:blip r:embed="rId2"/>
                <a:stretch>
                  <a:fillRect l="-1043" t="-2241" r="-1159"/>
                </a:stretch>
              </a:blipFill>
            </p:spPr>
            <p:txBody>
              <a:bodyPr/>
              <a:lstStyle/>
              <a:p>
                <a:r>
                  <a:rPr lang="en-IN">
                    <a:noFill/>
                  </a:rPr>
                  <a:t> </a:t>
                </a:r>
              </a:p>
            </p:txBody>
          </p:sp>
        </mc:Fallback>
      </mc:AlternateContent>
    </p:spTree>
    <p:extLst>
      <p:ext uri="{BB962C8B-B14F-4D97-AF65-F5344CB8AC3E}">
        <p14:creationId xmlns:p14="http://schemas.microsoft.com/office/powerpoint/2010/main" val="263768513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3AF9D-CF50-BDD5-5411-D3C3F2FF875B}"/>
              </a:ext>
            </a:extLst>
          </p:cNvPr>
          <p:cNvSpPr>
            <a:spLocks noGrp="1"/>
          </p:cNvSpPr>
          <p:nvPr>
            <p:ph type="title"/>
          </p:nvPr>
        </p:nvSpPr>
        <p:spPr/>
        <p:txBody>
          <a:bodyPr/>
          <a:lstStyle/>
          <a:p>
            <a:r>
              <a:rPr lang="en-IN" dirty="0"/>
              <a:t>Conditional Probability Code Example</a:t>
            </a:r>
          </a:p>
        </p:txBody>
      </p:sp>
      <p:sp>
        <p:nvSpPr>
          <p:cNvPr id="3" name="Content Placeholder 2">
            <a:extLst>
              <a:ext uri="{FF2B5EF4-FFF2-40B4-BE49-F238E27FC236}">
                <a16:creationId xmlns:a16="http://schemas.microsoft.com/office/drawing/2014/main" id="{3F477CF6-01BE-DACD-C130-41C2E6FB2536}"/>
              </a:ext>
            </a:extLst>
          </p:cNvPr>
          <p:cNvSpPr>
            <a:spLocks noGrp="1"/>
          </p:cNvSpPr>
          <p:nvPr>
            <p:ph idx="1"/>
          </p:nvPr>
        </p:nvSpPr>
        <p:spPr/>
        <p:txBody>
          <a:bodyPr/>
          <a:lstStyle/>
          <a:p>
            <a:r>
              <a:rPr lang="fr-FR" dirty="0"/>
              <a:t>C:\code\Data Analytics\implementation\ConditionalProbabilityVisual.py</a:t>
            </a:r>
            <a:endParaRPr lang="en-IN" dirty="0"/>
          </a:p>
          <a:p>
            <a:endParaRPr lang="fr-FR" dirty="0"/>
          </a:p>
          <a:p>
            <a:endParaRPr lang="fr-FR" dirty="0"/>
          </a:p>
          <a:p>
            <a:r>
              <a:rPr lang="fr-FR" dirty="0"/>
              <a:t>C:\code\Data Analytics\implementation\ConditionalProbability.py</a:t>
            </a:r>
            <a:endParaRPr lang="en-IN" dirty="0"/>
          </a:p>
        </p:txBody>
      </p:sp>
    </p:spTree>
    <p:extLst>
      <p:ext uri="{BB962C8B-B14F-4D97-AF65-F5344CB8AC3E}">
        <p14:creationId xmlns:p14="http://schemas.microsoft.com/office/powerpoint/2010/main" val="345834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96FB-B012-0E4E-4669-CECBF512F9E4}"/>
              </a:ext>
            </a:extLst>
          </p:cNvPr>
          <p:cNvSpPr>
            <a:spLocks noGrp="1"/>
          </p:cNvSpPr>
          <p:nvPr>
            <p:ph type="title"/>
          </p:nvPr>
        </p:nvSpPr>
        <p:spPr/>
        <p:txBody>
          <a:bodyPr/>
          <a:lstStyle/>
          <a:p>
            <a:r>
              <a:rPr lang="en-IN" dirty="0"/>
              <a:t>Types of Business Analytics</a:t>
            </a:r>
          </a:p>
        </p:txBody>
      </p:sp>
      <p:sp>
        <p:nvSpPr>
          <p:cNvPr id="3" name="Content Placeholder 2">
            <a:extLst>
              <a:ext uri="{FF2B5EF4-FFF2-40B4-BE49-F238E27FC236}">
                <a16:creationId xmlns:a16="http://schemas.microsoft.com/office/drawing/2014/main" id="{C1EFA05C-1135-E4F9-D276-A7E07F0F67B4}"/>
              </a:ext>
            </a:extLst>
          </p:cNvPr>
          <p:cNvSpPr>
            <a:spLocks noGrp="1"/>
          </p:cNvSpPr>
          <p:nvPr>
            <p:ph idx="1"/>
          </p:nvPr>
        </p:nvSpPr>
        <p:spPr/>
        <p:txBody>
          <a:bodyPr/>
          <a:lstStyle/>
          <a:p>
            <a:r>
              <a:rPr lang="en-IN" dirty="0"/>
              <a:t>Descriptive analytics (Hindsight)</a:t>
            </a:r>
          </a:p>
          <a:p>
            <a:r>
              <a:rPr lang="en-IN" dirty="0"/>
              <a:t>Diagnostic analytics</a:t>
            </a:r>
          </a:p>
          <a:p>
            <a:r>
              <a:rPr lang="en-IN" dirty="0"/>
              <a:t>Predictive analytics (Insight)</a:t>
            </a:r>
          </a:p>
          <a:p>
            <a:r>
              <a:rPr lang="en-IN" dirty="0"/>
              <a:t>Prescriptive analytics 							(Foresight)</a:t>
            </a:r>
          </a:p>
        </p:txBody>
      </p:sp>
      <p:sp>
        <p:nvSpPr>
          <p:cNvPr id="4" name="TextBox 3">
            <a:extLst>
              <a:ext uri="{FF2B5EF4-FFF2-40B4-BE49-F238E27FC236}">
                <a16:creationId xmlns:a16="http://schemas.microsoft.com/office/drawing/2014/main" id="{3448AC49-B0BD-1369-4986-64A19EC1C500}"/>
              </a:ext>
            </a:extLst>
          </p:cNvPr>
          <p:cNvSpPr txBox="1"/>
          <p:nvPr/>
        </p:nvSpPr>
        <p:spPr>
          <a:xfrm>
            <a:off x="432797" y="5645821"/>
            <a:ext cx="3246634" cy="923330"/>
          </a:xfrm>
          <a:prstGeom prst="rect">
            <a:avLst/>
          </a:prstGeom>
          <a:solidFill>
            <a:schemeClr val="accent4">
              <a:lumMod val="60000"/>
              <a:lumOff val="40000"/>
            </a:schemeClr>
          </a:solidFill>
        </p:spPr>
        <p:txBody>
          <a:bodyPr wrap="square" rtlCol="0">
            <a:spAutoFit/>
          </a:bodyPr>
          <a:lstStyle/>
          <a:p>
            <a:pPr algn="ctr"/>
            <a:r>
              <a:rPr lang="en-IN" b="1" dirty="0"/>
              <a:t>Descriptive Analytics</a:t>
            </a:r>
          </a:p>
          <a:p>
            <a:endParaRPr lang="en-IN" dirty="0"/>
          </a:p>
          <a:p>
            <a:r>
              <a:rPr lang="en-IN" i="1" dirty="0"/>
              <a:t>What happened in the past?</a:t>
            </a:r>
          </a:p>
        </p:txBody>
      </p:sp>
      <p:sp>
        <p:nvSpPr>
          <p:cNvPr id="5" name="TextBox 4">
            <a:extLst>
              <a:ext uri="{FF2B5EF4-FFF2-40B4-BE49-F238E27FC236}">
                <a16:creationId xmlns:a16="http://schemas.microsoft.com/office/drawing/2014/main" id="{535BD1FB-671D-F4C0-F3A7-648E57C9107C}"/>
              </a:ext>
            </a:extLst>
          </p:cNvPr>
          <p:cNvSpPr txBox="1"/>
          <p:nvPr/>
        </p:nvSpPr>
        <p:spPr>
          <a:xfrm>
            <a:off x="4954712" y="3444593"/>
            <a:ext cx="3246633" cy="923330"/>
          </a:xfrm>
          <a:prstGeom prst="rect">
            <a:avLst/>
          </a:prstGeom>
          <a:solidFill>
            <a:schemeClr val="accent2">
              <a:lumMod val="40000"/>
              <a:lumOff val="60000"/>
            </a:schemeClr>
          </a:solidFill>
        </p:spPr>
        <p:txBody>
          <a:bodyPr wrap="square" rtlCol="0">
            <a:spAutoFit/>
          </a:bodyPr>
          <a:lstStyle/>
          <a:p>
            <a:pPr algn="ctr"/>
            <a:r>
              <a:rPr lang="en-IN" b="1" dirty="0"/>
              <a:t>Predictive Analytics</a:t>
            </a:r>
          </a:p>
          <a:p>
            <a:endParaRPr lang="en-IN" dirty="0"/>
          </a:p>
          <a:p>
            <a:r>
              <a:rPr lang="en-IN" i="1" dirty="0"/>
              <a:t>What will happen in the future?</a:t>
            </a:r>
          </a:p>
        </p:txBody>
      </p:sp>
      <p:sp>
        <p:nvSpPr>
          <p:cNvPr id="6" name="TextBox 5">
            <a:extLst>
              <a:ext uri="{FF2B5EF4-FFF2-40B4-BE49-F238E27FC236}">
                <a16:creationId xmlns:a16="http://schemas.microsoft.com/office/drawing/2014/main" id="{24A21CA5-14C5-9BCA-23E9-11A839B2FC2D}"/>
              </a:ext>
            </a:extLst>
          </p:cNvPr>
          <p:cNvSpPr txBox="1"/>
          <p:nvPr/>
        </p:nvSpPr>
        <p:spPr>
          <a:xfrm>
            <a:off x="6578028" y="2258430"/>
            <a:ext cx="3246633" cy="923330"/>
          </a:xfrm>
          <a:prstGeom prst="rect">
            <a:avLst/>
          </a:prstGeom>
          <a:solidFill>
            <a:srgbClr val="FFFF00"/>
          </a:solidFill>
        </p:spPr>
        <p:txBody>
          <a:bodyPr wrap="square" rtlCol="0">
            <a:spAutoFit/>
          </a:bodyPr>
          <a:lstStyle/>
          <a:p>
            <a:pPr algn="ctr"/>
            <a:r>
              <a:rPr lang="en-IN" b="1" dirty="0"/>
              <a:t>Prescriptive Analytics</a:t>
            </a:r>
          </a:p>
          <a:p>
            <a:endParaRPr lang="en-IN" dirty="0"/>
          </a:p>
          <a:p>
            <a:r>
              <a:rPr lang="en-IN" i="1" dirty="0"/>
              <a:t>What is the best action?</a:t>
            </a:r>
          </a:p>
        </p:txBody>
      </p:sp>
      <p:sp>
        <p:nvSpPr>
          <p:cNvPr id="9" name="TextBox 8">
            <a:extLst>
              <a:ext uri="{FF2B5EF4-FFF2-40B4-BE49-F238E27FC236}">
                <a16:creationId xmlns:a16="http://schemas.microsoft.com/office/drawing/2014/main" id="{6AB1E8C2-8EBA-F7AB-9548-A2A3249137C3}"/>
              </a:ext>
            </a:extLst>
          </p:cNvPr>
          <p:cNvSpPr txBox="1"/>
          <p:nvPr/>
        </p:nvSpPr>
        <p:spPr>
          <a:xfrm>
            <a:off x="2533864" y="4607033"/>
            <a:ext cx="3246634" cy="923330"/>
          </a:xfrm>
          <a:prstGeom prst="rect">
            <a:avLst/>
          </a:prstGeom>
          <a:solidFill>
            <a:schemeClr val="accent6">
              <a:lumMod val="40000"/>
              <a:lumOff val="60000"/>
            </a:schemeClr>
          </a:solidFill>
        </p:spPr>
        <p:txBody>
          <a:bodyPr wrap="square" rtlCol="0">
            <a:spAutoFit/>
          </a:bodyPr>
          <a:lstStyle/>
          <a:p>
            <a:pPr algn="ctr"/>
            <a:r>
              <a:rPr lang="en-IN" b="1" dirty="0"/>
              <a:t>Diagnostic Analytics</a:t>
            </a:r>
          </a:p>
          <a:p>
            <a:endParaRPr lang="en-IN" dirty="0"/>
          </a:p>
          <a:p>
            <a:pPr algn="ctr"/>
            <a:r>
              <a:rPr lang="en-IN" i="1" dirty="0"/>
              <a:t>Why did it happen?</a:t>
            </a:r>
          </a:p>
        </p:txBody>
      </p:sp>
      <p:sp>
        <p:nvSpPr>
          <p:cNvPr id="10" name="Arrow: Bent 9">
            <a:extLst>
              <a:ext uri="{FF2B5EF4-FFF2-40B4-BE49-F238E27FC236}">
                <a16:creationId xmlns:a16="http://schemas.microsoft.com/office/drawing/2014/main" id="{069C9393-789F-70DE-022D-13EA755C29E9}"/>
              </a:ext>
            </a:extLst>
          </p:cNvPr>
          <p:cNvSpPr/>
          <p:nvPr/>
        </p:nvSpPr>
        <p:spPr>
          <a:xfrm>
            <a:off x="1962364" y="5141014"/>
            <a:ext cx="431515" cy="36987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Bent 10">
            <a:extLst>
              <a:ext uri="{FF2B5EF4-FFF2-40B4-BE49-F238E27FC236}">
                <a16:creationId xmlns:a16="http://schemas.microsoft.com/office/drawing/2014/main" id="{32C4891C-5AC9-808F-0C46-F5C1E55E8E4F}"/>
              </a:ext>
            </a:extLst>
          </p:cNvPr>
          <p:cNvSpPr/>
          <p:nvPr/>
        </p:nvSpPr>
        <p:spPr>
          <a:xfrm>
            <a:off x="4333551" y="3905743"/>
            <a:ext cx="431515" cy="36987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Bent 11">
            <a:extLst>
              <a:ext uri="{FF2B5EF4-FFF2-40B4-BE49-F238E27FC236}">
                <a16:creationId xmlns:a16="http://schemas.microsoft.com/office/drawing/2014/main" id="{2D13E53A-3F88-3B94-3413-F528F8F84B7B}"/>
              </a:ext>
            </a:extLst>
          </p:cNvPr>
          <p:cNvSpPr/>
          <p:nvPr/>
        </p:nvSpPr>
        <p:spPr>
          <a:xfrm>
            <a:off x="5943811" y="2720095"/>
            <a:ext cx="431515" cy="36987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Callout: Line 12">
            <a:extLst>
              <a:ext uri="{FF2B5EF4-FFF2-40B4-BE49-F238E27FC236}">
                <a16:creationId xmlns:a16="http://schemas.microsoft.com/office/drawing/2014/main" id="{E1109F78-D1E2-D039-46EE-3BB219563D73}"/>
              </a:ext>
            </a:extLst>
          </p:cNvPr>
          <p:cNvSpPr/>
          <p:nvPr/>
        </p:nvSpPr>
        <p:spPr>
          <a:xfrm>
            <a:off x="5650786" y="5794625"/>
            <a:ext cx="2018445" cy="923330"/>
          </a:xfrm>
          <a:prstGeom prst="borderCallout1">
            <a:avLst>
              <a:gd name="adj1" fmla="val 18750"/>
              <a:gd name="adj2" fmla="val -8333"/>
              <a:gd name="adj3" fmla="val 2340"/>
              <a:gd name="adj4" fmla="val -678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Dashboards, Business intelligence</a:t>
            </a:r>
          </a:p>
        </p:txBody>
      </p:sp>
      <p:sp>
        <p:nvSpPr>
          <p:cNvPr id="14" name="Callout: Line 13">
            <a:extLst>
              <a:ext uri="{FF2B5EF4-FFF2-40B4-BE49-F238E27FC236}">
                <a16:creationId xmlns:a16="http://schemas.microsoft.com/office/drawing/2014/main" id="{29F17C59-0FB7-8C78-D2ED-2AFA20C36585}"/>
              </a:ext>
            </a:extLst>
          </p:cNvPr>
          <p:cNvSpPr/>
          <p:nvPr/>
        </p:nvSpPr>
        <p:spPr>
          <a:xfrm>
            <a:off x="8815438" y="4534471"/>
            <a:ext cx="2018445" cy="923330"/>
          </a:xfrm>
          <a:prstGeom prst="borderCallout1">
            <a:avLst>
              <a:gd name="adj1" fmla="val 18750"/>
              <a:gd name="adj2" fmla="val -8333"/>
              <a:gd name="adj3" fmla="val -5449"/>
              <a:gd name="adj4" fmla="val -622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Forecasting, Data mining, Regression, Simulations</a:t>
            </a:r>
          </a:p>
        </p:txBody>
      </p:sp>
      <p:sp>
        <p:nvSpPr>
          <p:cNvPr id="15" name="Callout: Line 14">
            <a:extLst>
              <a:ext uri="{FF2B5EF4-FFF2-40B4-BE49-F238E27FC236}">
                <a16:creationId xmlns:a16="http://schemas.microsoft.com/office/drawing/2014/main" id="{05B5329E-F03C-64FE-8A86-3C91C9709F26}"/>
              </a:ext>
            </a:extLst>
          </p:cNvPr>
          <p:cNvSpPr/>
          <p:nvPr/>
        </p:nvSpPr>
        <p:spPr>
          <a:xfrm>
            <a:off x="9923334" y="822968"/>
            <a:ext cx="2018445" cy="923330"/>
          </a:xfrm>
          <a:prstGeom prst="borderCallout1">
            <a:avLst>
              <a:gd name="adj1" fmla="val 18750"/>
              <a:gd name="adj2" fmla="val -8333"/>
              <a:gd name="adj3" fmla="val 121402"/>
              <a:gd name="adj4" fmla="val -520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Optimization, Decision trees</a:t>
            </a:r>
          </a:p>
        </p:txBody>
      </p:sp>
    </p:spTree>
    <p:extLst>
      <p:ext uri="{BB962C8B-B14F-4D97-AF65-F5344CB8AC3E}">
        <p14:creationId xmlns:p14="http://schemas.microsoft.com/office/powerpoint/2010/main" val="158777765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1974E8-B8E2-D899-93D8-292C1900ADBB}"/>
              </a:ext>
            </a:extLst>
          </p:cNvPr>
          <p:cNvSpPr>
            <a:spLocks noGrp="1"/>
          </p:cNvSpPr>
          <p:nvPr>
            <p:ph type="title"/>
          </p:nvPr>
        </p:nvSpPr>
        <p:spPr/>
        <p:txBody>
          <a:bodyPr/>
          <a:lstStyle/>
          <a:p>
            <a:r>
              <a:rPr lang="en-IN" dirty="0"/>
              <a:t>Bayes’ Theorem</a:t>
            </a:r>
          </a:p>
        </p:txBody>
      </p:sp>
      <p:sp>
        <p:nvSpPr>
          <p:cNvPr id="5" name="Text Placeholder 4">
            <a:extLst>
              <a:ext uri="{FF2B5EF4-FFF2-40B4-BE49-F238E27FC236}">
                <a16:creationId xmlns:a16="http://schemas.microsoft.com/office/drawing/2014/main" id="{043677F7-92A0-985D-DBBA-C54AEE77ED9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0082387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6F1A-1516-AA25-FE68-B271537D9628}"/>
              </a:ext>
            </a:extLst>
          </p:cNvPr>
          <p:cNvSpPr>
            <a:spLocks noGrp="1"/>
          </p:cNvSpPr>
          <p:nvPr>
            <p:ph type="title"/>
          </p:nvPr>
        </p:nvSpPr>
        <p:spPr/>
        <p:txBody>
          <a:bodyPr/>
          <a:lstStyle/>
          <a:p>
            <a:r>
              <a:rPr lang="en-IN" dirty="0"/>
              <a:t>Bayes’ Theorem</a:t>
            </a:r>
          </a:p>
        </p:txBody>
      </p:sp>
      <p:sp>
        <p:nvSpPr>
          <p:cNvPr id="3" name="Content Placeholder 2">
            <a:extLst>
              <a:ext uri="{FF2B5EF4-FFF2-40B4-BE49-F238E27FC236}">
                <a16:creationId xmlns:a16="http://schemas.microsoft.com/office/drawing/2014/main" id="{94540FDE-B43C-388A-81F4-0B2DF32C3B67}"/>
              </a:ext>
            </a:extLst>
          </p:cNvPr>
          <p:cNvSpPr>
            <a:spLocks noGrp="1"/>
          </p:cNvSpPr>
          <p:nvPr>
            <p:ph idx="1"/>
          </p:nvPr>
        </p:nvSpPr>
        <p:spPr/>
        <p:txBody>
          <a:bodyPr>
            <a:normAutofit/>
          </a:bodyPr>
          <a:lstStyle/>
          <a:p>
            <a:r>
              <a:rPr lang="en-US" b="1" dirty="0"/>
              <a:t>Bayes’ Theorem</a:t>
            </a:r>
            <a:r>
              <a:rPr lang="en-US" dirty="0"/>
              <a:t>, also known as Bayes’ Law or Bayes’ Rule, tells us the probability of an event, given prior knowledge of related events that occurred earlier. </a:t>
            </a:r>
          </a:p>
          <a:p>
            <a:endParaRPr lang="en-US" dirty="0"/>
          </a:p>
          <a:p>
            <a:r>
              <a:rPr lang="en-US" dirty="0"/>
              <a:t>Bayes’ Theorem is</a:t>
            </a:r>
          </a:p>
          <a:p>
            <a:endParaRPr lang="en-US" dirty="0"/>
          </a:p>
        </p:txBody>
      </p:sp>
      <p:pic>
        <p:nvPicPr>
          <p:cNvPr id="5" name="Picture 4">
            <a:extLst>
              <a:ext uri="{FF2B5EF4-FFF2-40B4-BE49-F238E27FC236}">
                <a16:creationId xmlns:a16="http://schemas.microsoft.com/office/drawing/2014/main" id="{3212E64E-0D57-D50D-33AB-5486CF034397}"/>
              </a:ext>
            </a:extLst>
          </p:cNvPr>
          <p:cNvPicPr>
            <a:picLocks noChangeAspect="1"/>
          </p:cNvPicPr>
          <p:nvPr/>
        </p:nvPicPr>
        <p:blipFill>
          <a:blip r:embed="rId2"/>
          <a:stretch>
            <a:fillRect/>
          </a:stretch>
        </p:blipFill>
        <p:spPr>
          <a:xfrm>
            <a:off x="4240360" y="3201549"/>
            <a:ext cx="3538953" cy="1103321"/>
          </a:xfrm>
          <a:prstGeom prst="rect">
            <a:avLst/>
          </a:prstGeom>
        </p:spPr>
      </p:pic>
    </p:spTree>
    <p:extLst>
      <p:ext uri="{BB962C8B-B14F-4D97-AF65-F5344CB8AC3E}">
        <p14:creationId xmlns:p14="http://schemas.microsoft.com/office/powerpoint/2010/main" val="26738009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880E9-9F12-5E14-719C-F8B3DC66E44D}"/>
              </a:ext>
            </a:extLst>
          </p:cNvPr>
          <p:cNvSpPr>
            <a:spLocks noGrp="1"/>
          </p:cNvSpPr>
          <p:nvPr>
            <p:ph type="title"/>
          </p:nvPr>
        </p:nvSpPr>
        <p:spPr/>
        <p:txBody>
          <a:bodyPr/>
          <a:lstStyle/>
          <a:p>
            <a:r>
              <a:rPr lang="en-IN" dirty="0"/>
              <a:t>Bayes Theorem Example</a:t>
            </a:r>
          </a:p>
        </p:txBody>
      </p:sp>
      <p:sp>
        <p:nvSpPr>
          <p:cNvPr id="3" name="Content Placeholder 2">
            <a:extLst>
              <a:ext uri="{FF2B5EF4-FFF2-40B4-BE49-F238E27FC236}">
                <a16:creationId xmlns:a16="http://schemas.microsoft.com/office/drawing/2014/main" id="{EF498CD8-A76B-435B-303B-B3819E405E11}"/>
              </a:ext>
            </a:extLst>
          </p:cNvPr>
          <p:cNvSpPr>
            <a:spLocks noGrp="1"/>
          </p:cNvSpPr>
          <p:nvPr>
            <p:ph idx="1"/>
          </p:nvPr>
        </p:nvSpPr>
        <p:spPr/>
        <p:txBody>
          <a:bodyPr>
            <a:normAutofit/>
          </a:bodyPr>
          <a:lstStyle/>
          <a:p>
            <a:r>
              <a:rPr lang="en-US" dirty="0"/>
              <a:t>10% of patients entering a clinic have liver disease. 5% of patients entering a clinic are alcoholic. Out of the patients who have liver disease, 7% are alcoholics</a:t>
            </a:r>
          </a:p>
          <a:p>
            <a:r>
              <a:rPr lang="en-US" dirty="0"/>
              <a:t>Event A  = Liver disease; So P(A) = 0.10</a:t>
            </a:r>
          </a:p>
          <a:p>
            <a:r>
              <a:rPr lang="en-US" dirty="0"/>
              <a:t>Event B  = Alcoholic; So P(B) = 0.05</a:t>
            </a:r>
          </a:p>
          <a:p>
            <a:r>
              <a:rPr lang="en-US" dirty="0"/>
              <a:t>Event B|A = Patient is alcoholic, given that the patient has liver disease; So P(B|A) = 0.07</a:t>
            </a:r>
          </a:p>
          <a:p>
            <a:r>
              <a:rPr lang="en-US" dirty="0"/>
              <a:t>Find P(A|B), i.e. probability that the patient has liver disease, given that the patient is </a:t>
            </a:r>
            <a:r>
              <a:rPr lang="en-US" dirty="0" err="1"/>
              <a:t>aloholic</a:t>
            </a:r>
            <a:endParaRPr lang="en-US" dirty="0"/>
          </a:p>
          <a:p>
            <a:endParaRPr lang="en-IN" dirty="0"/>
          </a:p>
        </p:txBody>
      </p:sp>
    </p:spTree>
    <p:extLst>
      <p:ext uri="{BB962C8B-B14F-4D97-AF65-F5344CB8AC3E}">
        <p14:creationId xmlns:p14="http://schemas.microsoft.com/office/powerpoint/2010/main" val="744826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880E9-9F12-5E14-719C-F8B3DC66E44D}"/>
              </a:ext>
            </a:extLst>
          </p:cNvPr>
          <p:cNvSpPr>
            <a:spLocks noGrp="1"/>
          </p:cNvSpPr>
          <p:nvPr>
            <p:ph type="title"/>
          </p:nvPr>
        </p:nvSpPr>
        <p:spPr/>
        <p:txBody>
          <a:bodyPr/>
          <a:lstStyle/>
          <a:p>
            <a:r>
              <a:rPr lang="en-IN" dirty="0"/>
              <a:t>Bayes Theorem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498CD8-A76B-435B-303B-B3819E405E11}"/>
                  </a:ext>
                </a:extLst>
              </p:cNvPr>
              <p:cNvSpPr>
                <a:spLocks noGrp="1"/>
              </p:cNvSpPr>
              <p:nvPr>
                <p:ph idx="1"/>
              </p:nvPr>
            </p:nvSpPr>
            <p:spPr/>
            <p:txBody>
              <a:bodyPr>
                <a:normAutofit lnSpcReduction="10000"/>
              </a:bodyPr>
              <a:lstStyle/>
              <a:p>
                <a14:m>
                  <m:oMath xmlns:m="http://schemas.openxmlformats.org/officeDocument/2006/math">
                    <m:r>
                      <a:rPr lang="en-IN" sz="2400" b="0" i="1" smtClean="0">
                        <a:latin typeface="Cambria Math" panose="02040503050406030204" pitchFamily="18" charset="0"/>
                      </a:rPr>
                      <m:t>𝑃</m:t>
                    </m:r>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𝐿𝑖𝑣𝑒𝑟</m:t>
                        </m:r>
                        <m:r>
                          <a:rPr lang="en-IN" sz="2400" b="0" i="1" smtClean="0">
                            <a:latin typeface="Cambria Math" panose="02040503050406030204" pitchFamily="18" charset="0"/>
                          </a:rPr>
                          <m:t> </m:t>
                        </m:r>
                        <m:r>
                          <a:rPr lang="en-IN" sz="2400" b="0" i="1" smtClean="0">
                            <a:latin typeface="Cambria Math" panose="02040503050406030204" pitchFamily="18" charset="0"/>
                          </a:rPr>
                          <m:t>𝑑𝑖𝑠𝑒𝑎𝑠𝑒</m:t>
                        </m:r>
                      </m:e>
                      <m:e>
                        <m:r>
                          <a:rPr lang="en-IN" sz="2400" b="0" i="1" smtClean="0">
                            <a:latin typeface="Cambria Math" panose="02040503050406030204" pitchFamily="18" charset="0"/>
                          </a:rPr>
                          <m:t>𝐴𝑙𝑐𝑜h𝑜𝑙𝑖𝑐</m:t>
                        </m:r>
                      </m:e>
                    </m:d>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𝑃</m:t>
                        </m:r>
                        <m:r>
                          <a:rPr lang="en-IN" sz="2400" b="0" i="1" smtClean="0">
                            <a:latin typeface="Cambria Math" panose="02040503050406030204" pitchFamily="18" charset="0"/>
                          </a:rPr>
                          <m:t>(</m:t>
                        </m:r>
                        <m:r>
                          <a:rPr lang="en-IN" sz="2400" b="0" i="1" smtClean="0">
                            <a:latin typeface="Cambria Math" panose="02040503050406030204" pitchFamily="18" charset="0"/>
                          </a:rPr>
                          <m:t>𝐴𝑙𝑐𝑜h𝑜𝑙𝑖𝑐</m:t>
                        </m:r>
                        <m:r>
                          <a:rPr lang="en-IN" sz="2400" b="0" i="1" smtClean="0">
                            <a:latin typeface="Cambria Math" panose="02040503050406030204" pitchFamily="18" charset="0"/>
                          </a:rPr>
                          <m:t>|</m:t>
                        </m:r>
                        <m:r>
                          <a:rPr lang="en-IN" sz="2400" b="0" i="1" smtClean="0">
                            <a:latin typeface="Cambria Math" panose="02040503050406030204" pitchFamily="18" charset="0"/>
                          </a:rPr>
                          <m:t>𝐿𝑖𝑣𝑒𝑟</m:t>
                        </m:r>
                        <m:r>
                          <a:rPr lang="en-IN" sz="2400" b="0" i="1" smtClean="0">
                            <a:latin typeface="Cambria Math" panose="02040503050406030204" pitchFamily="18" charset="0"/>
                          </a:rPr>
                          <m:t> </m:t>
                        </m:r>
                        <m:r>
                          <a:rPr lang="en-IN" sz="2400" b="0" i="1" smtClean="0">
                            <a:latin typeface="Cambria Math" panose="02040503050406030204" pitchFamily="18" charset="0"/>
                          </a:rPr>
                          <m:t>𝑑𝑖𝑠𝑒𝑎𝑠𝑒</m:t>
                        </m:r>
                        <m:r>
                          <a:rPr lang="en-IN" sz="2400" b="0" i="1" smtClean="0">
                            <a:latin typeface="Cambria Math" panose="02040503050406030204" pitchFamily="18" charset="0"/>
                          </a:rPr>
                          <m:t>) </m:t>
                        </m:r>
                        <m:r>
                          <a:rPr lang="en-IN" sz="2400" b="0" i="1" smtClean="0">
                            <a:latin typeface="Cambria Math" panose="02040503050406030204" pitchFamily="18" charset="0"/>
                          </a:rPr>
                          <m:t>𝑥</m:t>
                        </m:r>
                        <m:r>
                          <a:rPr lang="en-IN" sz="2400" b="0" i="1" smtClean="0">
                            <a:latin typeface="Cambria Math" panose="02040503050406030204" pitchFamily="18" charset="0"/>
                          </a:rPr>
                          <m:t> </m:t>
                        </m:r>
                        <m:r>
                          <a:rPr lang="en-IN" sz="2400" b="0" i="1" smtClean="0">
                            <a:latin typeface="Cambria Math" panose="02040503050406030204" pitchFamily="18" charset="0"/>
                          </a:rPr>
                          <m:t>𝑃</m:t>
                        </m:r>
                        <m:r>
                          <a:rPr lang="en-IN" sz="2400" b="0" i="1" smtClean="0">
                            <a:latin typeface="Cambria Math" panose="02040503050406030204" pitchFamily="18" charset="0"/>
                          </a:rPr>
                          <m:t>(</m:t>
                        </m:r>
                        <m:r>
                          <a:rPr lang="en-IN" sz="2400" b="0" i="1" smtClean="0">
                            <a:latin typeface="Cambria Math" panose="02040503050406030204" pitchFamily="18" charset="0"/>
                          </a:rPr>
                          <m:t>𝐿𝑖𝑣𝑒𝑟</m:t>
                        </m:r>
                        <m:r>
                          <a:rPr lang="en-IN" sz="2400" b="0" i="1" smtClean="0">
                            <a:latin typeface="Cambria Math" panose="02040503050406030204" pitchFamily="18" charset="0"/>
                          </a:rPr>
                          <m:t> </m:t>
                        </m:r>
                        <m:r>
                          <a:rPr lang="en-IN" sz="2400" b="0" i="1" smtClean="0">
                            <a:latin typeface="Cambria Math" panose="02040503050406030204" pitchFamily="18" charset="0"/>
                          </a:rPr>
                          <m:t>𝑑𝑖𝑠𝑒𝑎𝑠𝑒</m:t>
                        </m:r>
                        <m:r>
                          <a:rPr lang="en-IN" sz="2400" b="0" i="1" smtClean="0">
                            <a:latin typeface="Cambria Math" panose="02040503050406030204" pitchFamily="18" charset="0"/>
                          </a:rPr>
                          <m:t>)</m:t>
                        </m:r>
                      </m:num>
                      <m:den>
                        <m:r>
                          <a:rPr lang="en-IN" sz="2400" b="0" i="1" smtClean="0">
                            <a:latin typeface="Cambria Math" panose="02040503050406030204" pitchFamily="18" charset="0"/>
                          </a:rPr>
                          <m:t>𝑃</m:t>
                        </m:r>
                        <m:r>
                          <a:rPr lang="en-IN" sz="2400" b="0" i="1" smtClean="0">
                            <a:latin typeface="Cambria Math" panose="02040503050406030204" pitchFamily="18" charset="0"/>
                          </a:rPr>
                          <m:t>(</m:t>
                        </m:r>
                        <m:r>
                          <a:rPr lang="en-IN" sz="2400" b="0" i="1" smtClean="0">
                            <a:latin typeface="Cambria Math" panose="02040503050406030204" pitchFamily="18" charset="0"/>
                          </a:rPr>
                          <m:t>𝐴𝑙𝑐𝑜h𝑜𝑙𝑖𝑐</m:t>
                        </m:r>
                        <m:r>
                          <a:rPr lang="en-IN" sz="2400" b="0" i="1" smtClean="0">
                            <a:latin typeface="Cambria Math" panose="02040503050406030204" pitchFamily="18" charset="0"/>
                          </a:rPr>
                          <m:t>)</m:t>
                        </m:r>
                      </m:den>
                    </m:f>
                  </m:oMath>
                </a14:m>
                <a:r>
                  <a:rPr lang="en-IN" dirty="0"/>
                  <a:t> </a:t>
                </a:r>
              </a:p>
              <a:p>
                <a:r>
                  <a:rPr lang="en-IN" dirty="0"/>
                  <a:t>i.e. </a:t>
                </a:r>
                <a14:m>
                  <m:oMath xmlns:m="http://schemas.openxmlformats.org/officeDocument/2006/math">
                    <m:r>
                      <a:rPr lang="en-IN" i="1">
                        <a:latin typeface="Cambria Math" panose="02040503050406030204" pitchFamily="18" charset="0"/>
                      </a:rPr>
                      <m:t>𝑃</m:t>
                    </m:r>
                    <m:d>
                      <m:dPr>
                        <m:ctrlPr>
                          <a:rPr lang="en-IN" i="1">
                            <a:latin typeface="Cambria Math" panose="02040503050406030204" pitchFamily="18" charset="0"/>
                          </a:rPr>
                        </m:ctrlPr>
                      </m:dPr>
                      <m:e>
                        <m:r>
                          <a:rPr lang="en-IN" i="1">
                            <a:latin typeface="Cambria Math" panose="02040503050406030204" pitchFamily="18" charset="0"/>
                          </a:rPr>
                          <m:t>𝐴</m:t>
                        </m:r>
                      </m:e>
                      <m:e>
                        <m:r>
                          <a:rPr lang="en-IN" i="1">
                            <a:latin typeface="Cambria Math" panose="02040503050406030204" pitchFamily="18" charset="0"/>
                          </a:rPr>
                          <m:t>𝐵</m:t>
                        </m:r>
                      </m:e>
                    </m:d>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𝑃</m:t>
                        </m:r>
                        <m:r>
                          <a:rPr lang="en-IN" i="1">
                            <a:latin typeface="Cambria Math" panose="02040503050406030204" pitchFamily="18" charset="0"/>
                          </a:rPr>
                          <m:t>(</m:t>
                        </m:r>
                        <m:r>
                          <a:rPr lang="en-IN" i="1">
                            <a:latin typeface="Cambria Math" panose="02040503050406030204" pitchFamily="18" charset="0"/>
                          </a:rPr>
                          <m:t>𝐵</m:t>
                        </m:r>
                        <m:r>
                          <a:rPr lang="en-IN" i="1">
                            <a:latin typeface="Cambria Math" panose="02040503050406030204" pitchFamily="18" charset="0"/>
                          </a:rPr>
                          <m:t>|</m:t>
                        </m:r>
                        <m:r>
                          <a:rPr lang="en-IN" i="1">
                            <a:latin typeface="Cambria Math" panose="02040503050406030204" pitchFamily="18" charset="0"/>
                          </a:rPr>
                          <m:t>𝐴</m:t>
                        </m:r>
                        <m:r>
                          <a:rPr lang="en-IN" i="1">
                            <a:latin typeface="Cambria Math" panose="02040503050406030204" pitchFamily="18" charset="0"/>
                          </a:rPr>
                          <m:t>) </m:t>
                        </m:r>
                        <m:r>
                          <a:rPr lang="en-IN" i="1">
                            <a:latin typeface="Cambria Math" panose="02040503050406030204" pitchFamily="18" charset="0"/>
                          </a:rPr>
                          <m:t>𝑥</m:t>
                        </m:r>
                        <m:r>
                          <a:rPr lang="en-IN" i="1">
                            <a:latin typeface="Cambria Math" panose="02040503050406030204" pitchFamily="18" charset="0"/>
                          </a:rPr>
                          <m:t> </m:t>
                        </m:r>
                        <m:r>
                          <a:rPr lang="en-IN" i="1">
                            <a:latin typeface="Cambria Math" panose="02040503050406030204" pitchFamily="18" charset="0"/>
                          </a:rPr>
                          <m:t>𝑃</m:t>
                        </m:r>
                        <m:r>
                          <a:rPr lang="en-IN" i="1">
                            <a:latin typeface="Cambria Math" panose="02040503050406030204" pitchFamily="18" charset="0"/>
                          </a:rPr>
                          <m:t>(</m:t>
                        </m:r>
                        <m:r>
                          <a:rPr lang="en-IN" i="1">
                            <a:latin typeface="Cambria Math" panose="02040503050406030204" pitchFamily="18" charset="0"/>
                          </a:rPr>
                          <m:t>𝐴</m:t>
                        </m:r>
                        <m:r>
                          <a:rPr lang="en-IN" i="1">
                            <a:latin typeface="Cambria Math" panose="02040503050406030204" pitchFamily="18" charset="0"/>
                          </a:rPr>
                          <m:t>)</m:t>
                        </m:r>
                      </m:num>
                      <m:den>
                        <m:r>
                          <a:rPr lang="en-IN" i="1">
                            <a:latin typeface="Cambria Math" panose="02040503050406030204" pitchFamily="18" charset="0"/>
                          </a:rPr>
                          <m:t>𝑃</m:t>
                        </m:r>
                        <m:r>
                          <a:rPr lang="en-IN" i="1" smtClean="0">
                            <a:latin typeface="Cambria Math" panose="02040503050406030204" pitchFamily="18" charset="0"/>
                          </a:rPr>
                          <m:t>(</m:t>
                        </m:r>
                        <m:r>
                          <a:rPr lang="en-IN" i="1">
                            <a:latin typeface="Cambria Math" panose="02040503050406030204" pitchFamily="18" charset="0"/>
                          </a:rPr>
                          <m:t>𝐵</m:t>
                        </m:r>
                        <m:r>
                          <a:rPr lang="en-IN" i="1">
                            <a:latin typeface="Cambria Math" panose="02040503050406030204" pitchFamily="18" charset="0"/>
                          </a:rPr>
                          <m:t>)</m:t>
                        </m:r>
                      </m:den>
                    </m:f>
                  </m:oMath>
                </a14:m>
                <a:endParaRPr lang="en-IN" dirty="0"/>
              </a:p>
              <a:p>
                <a14:m>
                  <m:oMath xmlns:m="http://schemas.openxmlformats.org/officeDocument/2006/math">
                    <m:r>
                      <a:rPr lang="en-IN" i="1" smtClean="0">
                        <a:latin typeface="Cambria Math" panose="02040503050406030204" pitchFamily="18" charset="0"/>
                      </a:rPr>
                      <m:t>𝑃</m:t>
                    </m:r>
                    <m:d>
                      <m:dPr>
                        <m:ctrlPr>
                          <a:rPr lang="en-IN" i="1">
                            <a:latin typeface="Cambria Math" panose="02040503050406030204" pitchFamily="18" charset="0"/>
                          </a:rPr>
                        </m:ctrlPr>
                      </m:dPr>
                      <m:e>
                        <m:r>
                          <a:rPr lang="en-IN" i="1">
                            <a:latin typeface="Cambria Math" panose="02040503050406030204" pitchFamily="18" charset="0"/>
                          </a:rPr>
                          <m:t>𝐴</m:t>
                        </m:r>
                      </m:e>
                      <m:e>
                        <m:r>
                          <a:rPr lang="en-IN" i="1">
                            <a:latin typeface="Cambria Math" panose="02040503050406030204" pitchFamily="18" charset="0"/>
                          </a:rPr>
                          <m:t>𝐵</m:t>
                        </m:r>
                      </m:e>
                    </m:d>
                    <m:r>
                      <a:rPr lang="en-IN" i="1">
                        <a:latin typeface="Cambria Math" panose="02040503050406030204" pitchFamily="18" charset="0"/>
                      </a:rPr>
                      <m:t>=</m:t>
                    </m:r>
                    <m:f>
                      <m:fPr>
                        <m:ctrlPr>
                          <a:rPr lang="en-IN" i="1">
                            <a:latin typeface="Cambria Math" panose="02040503050406030204" pitchFamily="18" charset="0"/>
                          </a:rPr>
                        </m:ctrlPr>
                      </m:fPr>
                      <m:num>
                        <m:r>
                          <a:rPr lang="en-IN" b="0" i="1" smtClean="0">
                            <a:latin typeface="Cambria Math" panose="02040503050406030204" pitchFamily="18" charset="0"/>
                          </a:rPr>
                          <m:t>0.07</m:t>
                        </m:r>
                        <m:r>
                          <a:rPr lang="en-IN" i="1">
                            <a:latin typeface="Cambria Math" panose="02040503050406030204" pitchFamily="18" charset="0"/>
                          </a:rPr>
                          <m:t> </m:t>
                        </m:r>
                        <m:r>
                          <a:rPr lang="en-IN" i="1">
                            <a:latin typeface="Cambria Math" panose="02040503050406030204" pitchFamily="18" charset="0"/>
                          </a:rPr>
                          <m:t>𝑥</m:t>
                        </m:r>
                        <m:r>
                          <a:rPr lang="en-IN" i="1">
                            <a:latin typeface="Cambria Math" panose="02040503050406030204" pitchFamily="18" charset="0"/>
                          </a:rPr>
                          <m:t> 0.1</m:t>
                        </m:r>
                      </m:num>
                      <m:den>
                        <m:r>
                          <a:rPr lang="en-IN" b="0" i="1" smtClean="0">
                            <a:latin typeface="Cambria Math" panose="02040503050406030204" pitchFamily="18" charset="0"/>
                          </a:rPr>
                          <m:t>0.05</m:t>
                        </m:r>
                      </m:den>
                    </m:f>
                  </m:oMath>
                </a14:m>
                <a:endParaRPr lang="en-IN" dirty="0"/>
              </a:p>
              <a:p>
                <a:endParaRPr lang="en-IN" dirty="0"/>
              </a:p>
              <a:p>
                <a:r>
                  <a:rPr lang="en-IN" i="1" dirty="0">
                    <a:latin typeface="Cambria Math" panose="02040503050406030204" pitchFamily="18" charset="0"/>
                  </a:rPr>
                  <a:t>P(A|B) = 0.14</a:t>
                </a:r>
              </a:p>
              <a:p>
                <a:endParaRPr lang="en-US" dirty="0"/>
              </a:p>
              <a:p>
                <a:r>
                  <a:rPr lang="en-US" dirty="0"/>
                  <a:t>Conclusion: If the patient is an alcoholic, their chances of having liver disease is 0.14 (14%).</a:t>
                </a:r>
                <a:endParaRPr lang="en-IN" dirty="0"/>
              </a:p>
            </p:txBody>
          </p:sp>
        </mc:Choice>
        <mc:Fallback xmlns="">
          <p:sp>
            <p:nvSpPr>
              <p:cNvPr id="3" name="Content Placeholder 2">
                <a:extLst>
                  <a:ext uri="{FF2B5EF4-FFF2-40B4-BE49-F238E27FC236}">
                    <a16:creationId xmlns:a16="http://schemas.microsoft.com/office/drawing/2014/main" id="{EF498CD8-A76B-435B-303B-B3819E405E11}"/>
                  </a:ext>
                </a:extLst>
              </p:cNvPr>
              <p:cNvSpPr>
                <a:spLocks noGrp="1" noRot="1" noChangeAspect="1" noMove="1" noResize="1" noEditPoints="1" noAdjustHandles="1" noChangeArrowheads="1" noChangeShapeType="1" noTextEdit="1"/>
              </p:cNvSpPr>
              <p:nvPr>
                <p:ph idx="1"/>
              </p:nvPr>
            </p:nvSpPr>
            <p:spPr>
              <a:blipFill>
                <a:blip r:embed="rId2"/>
                <a:stretch>
                  <a:fillRect l="-1043" r="-290"/>
                </a:stretch>
              </a:blipFill>
            </p:spPr>
            <p:txBody>
              <a:bodyPr/>
              <a:lstStyle/>
              <a:p>
                <a:r>
                  <a:rPr lang="en-IN">
                    <a:noFill/>
                  </a:rPr>
                  <a:t> </a:t>
                </a:r>
              </a:p>
            </p:txBody>
          </p:sp>
        </mc:Fallback>
      </mc:AlternateContent>
    </p:spTree>
    <p:extLst>
      <p:ext uri="{BB962C8B-B14F-4D97-AF65-F5344CB8AC3E}">
        <p14:creationId xmlns:p14="http://schemas.microsoft.com/office/powerpoint/2010/main" val="39429648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D038E-35E0-33D7-C793-895B27A0B43B}"/>
              </a:ext>
            </a:extLst>
          </p:cNvPr>
          <p:cNvSpPr>
            <a:spLocks noGrp="1"/>
          </p:cNvSpPr>
          <p:nvPr>
            <p:ph type="title"/>
          </p:nvPr>
        </p:nvSpPr>
        <p:spPr/>
        <p:txBody>
          <a:bodyPr/>
          <a:lstStyle/>
          <a:p>
            <a:r>
              <a:rPr lang="en-IN" dirty="0"/>
              <a:t>Problem</a:t>
            </a:r>
          </a:p>
        </p:txBody>
      </p:sp>
      <p:sp>
        <p:nvSpPr>
          <p:cNvPr id="3" name="Content Placeholder 2">
            <a:extLst>
              <a:ext uri="{FF2B5EF4-FFF2-40B4-BE49-F238E27FC236}">
                <a16:creationId xmlns:a16="http://schemas.microsoft.com/office/drawing/2014/main" id="{2FA24385-AC3B-7F55-2FA1-CB709EADEDE5}"/>
              </a:ext>
            </a:extLst>
          </p:cNvPr>
          <p:cNvSpPr>
            <a:spLocks noGrp="1"/>
          </p:cNvSpPr>
          <p:nvPr>
            <p:ph idx="1"/>
          </p:nvPr>
        </p:nvSpPr>
        <p:spPr/>
        <p:txBody>
          <a:bodyPr>
            <a:normAutofit fontScale="92500" lnSpcReduction="10000"/>
          </a:bodyPr>
          <a:lstStyle/>
          <a:p>
            <a:pPr algn="l"/>
            <a:r>
              <a:rPr lang="en-US" b="0" i="0" u="none" strike="noStrike" baseline="0" dirty="0"/>
              <a:t>Let’s say that you are at work one day and have just finished lunch. You suddenly feel horrible and find yourself lying down. </a:t>
            </a:r>
          </a:p>
          <a:p>
            <a:pPr algn="l"/>
            <a:r>
              <a:rPr lang="en-US" b="0" i="0" u="none" strike="noStrike" baseline="0" dirty="0"/>
              <a:t>You have a headache and sore throat, and you know that people with the flu have the same symptoms roughly 90% of the time. </a:t>
            </a:r>
          </a:p>
          <a:p>
            <a:pPr algn="l"/>
            <a:r>
              <a:rPr lang="en-US" b="0" i="0" u="none" strike="noStrike" baseline="0" dirty="0"/>
              <a:t>Wanting to gain a little more information you roll over, grab your phone and search Google. You find a reputable article that says that only 5% of the population will get the flu in a given year. Ok. So, the probability of having the flu, in general, is only 5%.</a:t>
            </a:r>
          </a:p>
          <a:p>
            <a:pPr algn="l"/>
            <a:r>
              <a:rPr lang="en-US" b="0" i="0" u="none" strike="noStrike" baseline="0" dirty="0"/>
              <a:t>You then spot one more statistic that says 20% of the population in a given year will have a headache and sore throat at any given time.</a:t>
            </a:r>
          </a:p>
          <a:p>
            <a:pPr algn="l"/>
            <a:r>
              <a:rPr lang="en-US" b="0" i="0" u="none" strike="noStrike" baseline="0" dirty="0"/>
              <a:t>Do you have the flu? What should you do?</a:t>
            </a:r>
            <a:endParaRPr lang="en-IN" sz="4000" dirty="0"/>
          </a:p>
        </p:txBody>
      </p:sp>
    </p:spTree>
    <p:extLst>
      <p:ext uri="{BB962C8B-B14F-4D97-AF65-F5344CB8AC3E}">
        <p14:creationId xmlns:p14="http://schemas.microsoft.com/office/powerpoint/2010/main" val="110476885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76E5-49E7-5622-790A-53679FA80DAE}"/>
              </a:ext>
            </a:extLst>
          </p:cNvPr>
          <p:cNvSpPr>
            <a:spLocks noGrp="1"/>
          </p:cNvSpPr>
          <p:nvPr>
            <p:ph type="title"/>
          </p:nvPr>
        </p:nvSpPr>
        <p:spPr/>
        <p:txBody>
          <a:bodyPr/>
          <a:lstStyle/>
          <a:p>
            <a:r>
              <a:rPr lang="en-IN" dirty="0"/>
              <a:t>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3AD415-37A6-F29A-B7EC-7616E826412F}"/>
                  </a:ext>
                </a:extLst>
              </p:cNvPr>
              <p:cNvSpPr>
                <a:spLocks noGrp="1"/>
              </p:cNvSpPr>
              <p:nvPr>
                <p:ph idx="1"/>
              </p:nvPr>
            </p:nvSpPr>
            <p:spPr/>
            <p:txBody>
              <a:bodyPr/>
              <a:lstStyle/>
              <a:p>
                <a:r>
                  <a:rPr lang="en-IN" b="0" dirty="0">
                    <a:latin typeface="Cambria Math" panose="02040503050406030204" pitchFamily="18" charset="0"/>
                  </a:rPr>
                  <a:t>Let A = Flu, B = Symptoms</a:t>
                </a:r>
              </a:p>
              <a:p>
                <a14:m>
                  <m:oMath xmlns:m="http://schemas.openxmlformats.org/officeDocument/2006/math">
                    <m:r>
                      <a:rPr lang="en-IN" b="0" i="1" smtClean="0">
                        <a:latin typeface="Cambria Math" panose="02040503050406030204" pitchFamily="18" charset="0"/>
                      </a:rPr>
                      <m:t>𝑃</m:t>
                    </m:r>
                    <m:d>
                      <m:dPr>
                        <m:endChr m:val="|"/>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 </m:t>
                        </m:r>
                      </m:e>
                    </m:d>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m:t>
                    </m:r>
                    <m:f>
                      <m:fPr>
                        <m:ctrlPr>
                          <a:rPr lang="en-IN" i="1">
                            <a:latin typeface="Cambria Math" panose="02040503050406030204" pitchFamily="18" charset="0"/>
                          </a:rPr>
                        </m:ctrlPr>
                      </m:fPr>
                      <m:num>
                        <m:r>
                          <a:rPr lang="en-IN" b="0" i="1" smtClean="0">
                            <a:latin typeface="Cambria Math" panose="02040503050406030204" pitchFamily="18" charset="0"/>
                          </a:rPr>
                          <m:t>𝑃</m:t>
                        </m:r>
                        <m:d>
                          <m:dPr>
                            <m:endChr m:val="|"/>
                            <m:ctrlPr>
                              <a:rPr lang="en-IN" b="0" i="1" smtClean="0">
                                <a:latin typeface="Cambria Math" panose="02040503050406030204" pitchFamily="18" charset="0"/>
                              </a:rPr>
                            </m:ctrlPr>
                          </m:dPr>
                          <m:e>
                            <m:r>
                              <a:rPr lang="en-IN" b="0" i="1" smtClean="0">
                                <a:latin typeface="Cambria Math" panose="02040503050406030204" pitchFamily="18" charset="0"/>
                              </a:rPr>
                              <m:t>𝐵</m:t>
                            </m:r>
                          </m:e>
                        </m:d>
                        <m:r>
                          <a:rPr lang="en-IN" b="0" i="1" smtClean="0">
                            <a:latin typeface="Cambria Math" panose="02040503050406030204" pitchFamily="18" charset="0"/>
                          </a:rPr>
                          <m:t>𝐴</m:t>
                        </m:r>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 </m:t>
                        </m:r>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num>
                      <m:den>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𝐵</m:t>
                        </m:r>
                        <m:r>
                          <a:rPr lang="en-IN" b="0" i="1" smtClean="0">
                            <a:latin typeface="Cambria Math" panose="02040503050406030204" pitchFamily="18" charset="0"/>
                          </a:rPr>
                          <m:t>)</m:t>
                        </m:r>
                      </m:den>
                    </m:f>
                  </m:oMath>
                </a14:m>
                <a:endParaRPr lang="en-IN" dirty="0"/>
              </a:p>
              <a:p>
                <a14:m>
                  <m:oMath xmlns:m="http://schemas.openxmlformats.org/officeDocument/2006/math">
                    <m:r>
                      <a:rPr lang="en-IN" b="0" i="1" smtClean="0">
                        <a:latin typeface="Cambria Math" panose="02040503050406030204" pitchFamily="18" charset="0"/>
                      </a:rPr>
                      <m:t>𝑃</m:t>
                    </m:r>
                    <m:d>
                      <m:dPr>
                        <m:endChr m:val="|"/>
                        <m:ctrlPr>
                          <a:rPr lang="en-IN" b="0" i="1" smtClean="0">
                            <a:latin typeface="Cambria Math" panose="02040503050406030204" pitchFamily="18" charset="0"/>
                          </a:rPr>
                        </m:ctrlPr>
                      </m:dPr>
                      <m:e>
                        <m:r>
                          <a:rPr lang="en-IN" b="0" i="1" smtClean="0">
                            <a:latin typeface="Cambria Math" panose="02040503050406030204" pitchFamily="18" charset="0"/>
                          </a:rPr>
                          <m:t>𝐹𝑙𝑢</m:t>
                        </m:r>
                        <m:r>
                          <a:rPr lang="en-IN" b="0" i="1" smtClean="0">
                            <a:latin typeface="Cambria Math" panose="02040503050406030204" pitchFamily="18" charset="0"/>
                          </a:rPr>
                          <m:t> </m:t>
                        </m:r>
                      </m:e>
                    </m:d>
                    <m:r>
                      <a:rPr lang="en-IN" b="0" i="1" smtClean="0">
                        <a:latin typeface="Cambria Math" panose="02040503050406030204" pitchFamily="18" charset="0"/>
                      </a:rPr>
                      <m:t> </m:t>
                    </m:r>
                    <m:r>
                      <a:rPr lang="en-IN" b="0" i="1" smtClean="0">
                        <a:latin typeface="Cambria Math" panose="02040503050406030204" pitchFamily="18" charset="0"/>
                      </a:rPr>
                      <m:t>𝑆𝑦𝑚𝑝𝑡𝑜𝑚𝑠</m:t>
                    </m:r>
                    <m:r>
                      <a:rPr lang="en-IN" b="0" i="1" smtClean="0">
                        <a:latin typeface="Cambria Math" panose="02040503050406030204" pitchFamily="18" charset="0"/>
                      </a:rPr>
                      <m:t>)=</m:t>
                    </m:r>
                    <m:f>
                      <m:fPr>
                        <m:ctrlPr>
                          <a:rPr lang="en-IN" i="1">
                            <a:latin typeface="Cambria Math" panose="02040503050406030204" pitchFamily="18" charset="0"/>
                          </a:rPr>
                        </m:ctrlPr>
                      </m:fPr>
                      <m:num>
                        <m:r>
                          <a:rPr lang="en-IN" b="0" i="1" smtClean="0">
                            <a:latin typeface="Cambria Math" panose="02040503050406030204" pitchFamily="18" charset="0"/>
                          </a:rPr>
                          <m:t>𝑃</m:t>
                        </m:r>
                        <m:d>
                          <m:dPr>
                            <m:endChr m:val="|"/>
                            <m:ctrlPr>
                              <a:rPr lang="en-IN" b="0" i="1" smtClean="0">
                                <a:latin typeface="Cambria Math" panose="02040503050406030204" pitchFamily="18" charset="0"/>
                              </a:rPr>
                            </m:ctrlPr>
                          </m:dPr>
                          <m:e>
                            <m:r>
                              <a:rPr lang="en-IN" b="0" i="1" smtClean="0">
                                <a:latin typeface="Cambria Math" panose="02040503050406030204" pitchFamily="18" charset="0"/>
                              </a:rPr>
                              <m:t>𝑆𝑦𝑚𝑡𝑜𝑚𝑠</m:t>
                            </m:r>
                            <m:r>
                              <a:rPr lang="en-IN" b="0" i="1" smtClean="0">
                                <a:latin typeface="Cambria Math" panose="02040503050406030204" pitchFamily="18" charset="0"/>
                              </a:rPr>
                              <m:t> </m:t>
                            </m:r>
                          </m:e>
                        </m:d>
                        <m:r>
                          <a:rPr lang="en-IN" b="0" i="1" smtClean="0">
                            <a:latin typeface="Cambria Math" panose="02040503050406030204" pitchFamily="18" charset="0"/>
                          </a:rPr>
                          <m:t>𝐹𝑙𝑢</m:t>
                        </m:r>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 </m:t>
                        </m:r>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𝐹𝑙𝑢</m:t>
                        </m:r>
                        <m:r>
                          <a:rPr lang="en-IN" b="0" i="1" smtClean="0">
                            <a:latin typeface="Cambria Math" panose="02040503050406030204" pitchFamily="18" charset="0"/>
                          </a:rPr>
                          <m:t>)</m:t>
                        </m:r>
                      </m:num>
                      <m:den>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𝑆𝑦𝑚𝑡𝑜𝑚𝑠</m:t>
                        </m:r>
                        <m:r>
                          <a:rPr lang="en-IN" b="0" i="1" smtClean="0">
                            <a:latin typeface="Cambria Math" panose="02040503050406030204" pitchFamily="18" charset="0"/>
                          </a:rPr>
                          <m:t>)</m:t>
                        </m:r>
                      </m:den>
                    </m:f>
                  </m:oMath>
                </a14:m>
                <a:endParaRPr lang="en-IN" dirty="0"/>
              </a:p>
              <a:p>
                <a14:m>
                  <m:oMath xmlns:m="http://schemas.openxmlformats.org/officeDocument/2006/math">
                    <m:r>
                      <a:rPr lang="en-IN" b="0" i="1" smtClean="0">
                        <a:latin typeface="Cambria Math" panose="02040503050406030204" pitchFamily="18" charset="0"/>
                      </a:rPr>
                      <m:t>𝑃</m:t>
                    </m:r>
                    <m:d>
                      <m:dPr>
                        <m:endChr m:val="|"/>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 </m:t>
                        </m:r>
                      </m:e>
                    </m:d>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m:t>
                    </m:r>
                    <m:f>
                      <m:fPr>
                        <m:ctrlPr>
                          <a:rPr lang="en-IN" i="1">
                            <a:latin typeface="Cambria Math" panose="02040503050406030204" pitchFamily="18" charset="0"/>
                          </a:rPr>
                        </m:ctrlPr>
                      </m:fPr>
                      <m:num>
                        <m:r>
                          <a:rPr lang="en-IN" b="0" i="1" smtClean="0">
                            <a:latin typeface="Cambria Math" panose="02040503050406030204" pitchFamily="18" charset="0"/>
                          </a:rPr>
                          <m:t>0.9 </m:t>
                        </m:r>
                        <m:r>
                          <a:rPr lang="en-IN" b="0" i="1" smtClean="0">
                            <a:latin typeface="Cambria Math" panose="02040503050406030204" pitchFamily="18" charset="0"/>
                          </a:rPr>
                          <m:t>𝑥</m:t>
                        </m:r>
                        <m:r>
                          <a:rPr lang="en-IN" b="0" i="1" smtClean="0">
                            <a:latin typeface="Cambria Math" panose="02040503050406030204" pitchFamily="18" charset="0"/>
                          </a:rPr>
                          <m:t> 0.05</m:t>
                        </m:r>
                      </m:num>
                      <m:den>
                        <m:r>
                          <a:rPr lang="en-IN" b="0" i="1" smtClean="0">
                            <a:latin typeface="Cambria Math" panose="02040503050406030204" pitchFamily="18" charset="0"/>
                          </a:rPr>
                          <m:t>0.2</m:t>
                        </m:r>
                      </m:den>
                    </m:f>
                  </m:oMath>
                </a14:m>
                <a:endParaRPr lang="en-IN" dirty="0"/>
              </a:p>
              <a:p>
                <a14:m>
                  <m:oMath xmlns:m="http://schemas.openxmlformats.org/officeDocument/2006/math">
                    <m:r>
                      <a:rPr lang="en-IN" b="0" i="1" smtClean="0">
                        <a:latin typeface="Cambria Math" panose="02040503050406030204" pitchFamily="18" charset="0"/>
                      </a:rPr>
                      <m:t>𝑃</m:t>
                    </m:r>
                    <m:d>
                      <m:dPr>
                        <m:endChr m:val="|"/>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 </m:t>
                        </m:r>
                      </m:e>
                    </m:d>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m:t>
                    </m:r>
                  </m:oMath>
                </a14:m>
                <a:r>
                  <a:rPr lang="en-IN" dirty="0"/>
                  <a:t> 0.225 or 22.5%</a:t>
                </a:r>
              </a:p>
            </p:txBody>
          </p:sp>
        </mc:Choice>
        <mc:Fallback xmlns="">
          <p:sp>
            <p:nvSpPr>
              <p:cNvPr id="3" name="Content Placeholder 2">
                <a:extLst>
                  <a:ext uri="{FF2B5EF4-FFF2-40B4-BE49-F238E27FC236}">
                    <a16:creationId xmlns:a16="http://schemas.microsoft.com/office/drawing/2014/main" id="{223AD415-37A6-F29A-B7EC-7616E826412F}"/>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IN">
                    <a:noFill/>
                  </a:rPr>
                  <a:t> </a:t>
                </a:r>
              </a:p>
            </p:txBody>
          </p:sp>
        </mc:Fallback>
      </mc:AlternateContent>
    </p:spTree>
    <p:extLst>
      <p:ext uri="{BB962C8B-B14F-4D97-AF65-F5344CB8AC3E}">
        <p14:creationId xmlns:p14="http://schemas.microsoft.com/office/powerpoint/2010/main" val="35680913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B927A-CC07-D36B-7FF4-8B318D9CE40C}"/>
              </a:ext>
            </a:extLst>
          </p:cNvPr>
          <p:cNvSpPr>
            <a:spLocks noGrp="1"/>
          </p:cNvSpPr>
          <p:nvPr>
            <p:ph type="title"/>
          </p:nvPr>
        </p:nvSpPr>
        <p:spPr/>
        <p:txBody>
          <a:bodyPr/>
          <a:lstStyle/>
          <a:p>
            <a:r>
              <a:rPr lang="en-IN" dirty="0"/>
              <a:t>Problem</a:t>
            </a:r>
          </a:p>
        </p:txBody>
      </p:sp>
      <p:sp>
        <p:nvSpPr>
          <p:cNvPr id="3" name="Content Placeholder 2">
            <a:extLst>
              <a:ext uri="{FF2B5EF4-FFF2-40B4-BE49-F238E27FC236}">
                <a16:creationId xmlns:a16="http://schemas.microsoft.com/office/drawing/2014/main" id="{398889B5-F716-2538-66FA-5E1C1CE64D04}"/>
              </a:ext>
            </a:extLst>
          </p:cNvPr>
          <p:cNvSpPr>
            <a:spLocks noGrp="1"/>
          </p:cNvSpPr>
          <p:nvPr>
            <p:ph idx="1"/>
          </p:nvPr>
        </p:nvSpPr>
        <p:spPr/>
        <p:txBody>
          <a:bodyPr/>
          <a:lstStyle/>
          <a:p>
            <a:r>
              <a:rPr lang="en-US" dirty="0"/>
              <a:t>Dangerous fires are rare (1%), Smoke is quite common due to barbecues (10%), 90% dangerous fires cause smoke</a:t>
            </a:r>
          </a:p>
          <a:p>
            <a:r>
              <a:rPr lang="en-US" dirty="0"/>
              <a:t>What is the probability that we have a dangerous fire when there is smoke?</a:t>
            </a:r>
          </a:p>
        </p:txBody>
      </p:sp>
    </p:spTree>
    <p:extLst>
      <p:ext uri="{BB962C8B-B14F-4D97-AF65-F5344CB8AC3E}">
        <p14:creationId xmlns:p14="http://schemas.microsoft.com/office/powerpoint/2010/main" val="285256078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8D79-9E8A-54BB-F894-8A650E811203}"/>
              </a:ext>
            </a:extLst>
          </p:cNvPr>
          <p:cNvSpPr>
            <a:spLocks noGrp="1"/>
          </p:cNvSpPr>
          <p:nvPr>
            <p:ph type="title"/>
          </p:nvPr>
        </p:nvSpPr>
        <p:spPr/>
        <p:txBody>
          <a:bodyPr/>
          <a:lstStyle/>
          <a:p>
            <a:r>
              <a:rPr lang="en-IN" dirty="0"/>
              <a:t>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ADF55C-E441-E5DF-241B-269FD2FD823D}"/>
                  </a:ext>
                </a:extLst>
              </p:cNvPr>
              <p:cNvSpPr>
                <a:spLocks noGrp="1"/>
              </p:cNvSpPr>
              <p:nvPr>
                <p:ph idx="1"/>
              </p:nvPr>
            </p:nvSpPr>
            <p:spPr/>
            <p:txBody>
              <a:bodyPr/>
              <a:lstStyle/>
              <a:p>
                <a14:m>
                  <m:oMath xmlns:m="http://schemas.openxmlformats.org/officeDocument/2006/math">
                    <m:r>
                      <a:rPr lang="en-IN" b="0" i="1" smtClean="0">
                        <a:latin typeface="Cambria Math" panose="02040503050406030204" pitchFamily="18" charset="0"/>
                      </a:rPr>
                      <m:t>𝑃</m:t>
                    </m:r>
                    <m:d>
                      <m:dPr>
                        <m:endChr m:val="|"/>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 </m:t>
                        </m:r>
                      </m:e>
                    </m:d>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m:t>
                    </m:r>
                    <m:f>
                      <m:fPr>
                        <m:ctrlPr>
                          <a:rPr lang="en-IN" i="1">
                            <a:latin typeface="Cambria Math" panose="02040503050406030204" pitchFamily="18" charset="0"/>
                          </a:rPr>
                        </m:ctrlPr>
                      </m:fPr>
                      <m:num>
                        <m:r>
                          <a:rPr lang="en-IN" b="0" i="1" smtClean="0">
                            <a:latin typeface="Cambria Math" panose="02040503050406030204" pitchFamily="18" charset="0"/>
                          </a:rPr>
                          <m:t>𝑃</m:t>
                        </m:r>
                        <m:d>
                          <m:dPr>
                            <m:endChr m:val="|"/>
                            <m:ctrlPr>
                              <a:rPr lang="en-IN" b="0" i="1" smtClean="0">
                                <a:latin typeface="Cambria Math" panose="02040503050406030204" pitchFamily="18" charset="0"/>
                              </a:rPr>
                            </m:ctrlPr>
                          </m:dPr>
                          <m:e>
                            <m:r>
                              <a:rPr lang="en-IN" b="0" i="1" smtClean="0">
                                <a:latin typeface="Cambria Math" panose="02040503050406030204" pitchFamily="18" charset="0"/>
                              </a:rPr>
                              <m:t>𝐵</m:t>
                            </m:r>
                          </m:e>
                        </m:d>
                        <m:r>
                          <a:rPr lang="en-IN" b="0" i="1" smtClean="0">
                            <a:latin typeface="Cambria Math" panose="02040503050406030204" pitchFamily="18" charset="0"/>
                          </a:rPr>
                          <m:t>𝐴</m:t>
                        </m:r>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 </m:t>
                        </m:r>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num>
                      <m:den>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𝐵</m:t>
                        </m:r>
                        <m:r>
                          <a:rPr lang="en-IN" b="0" i="1" smtClean="0">
                            <a:latin typeface="Cambria Math" panose="02040503050406030204" pitchFamily="18" charset="0"/>
                          </a:rPr>
                          <m:t>)</m:t>
                        </m:r>
                      </m:den>
                    </m:f>
                  </m:oMath>
                </a14:m>
                <a:endParaRPr lang="en-IN" b="0" dirty="0"/>
              </a:p>
              <a:p>
                <a14:m>
                  <m:oMath xmlns:m="http://schemas.openxmlformats.org/officeDocument/2006/math">
                    <m:r>
                      <a:rPr lang="en-IN" b="0" i="1" smtClean="0">
                        <a:latin typeface="Cambria Math" panose="02040503050406030204" pitchFamily="18" charset="0"/>
                      </a:rPr>
                      <m:t>𝑃</m:t>
                    </m:r>
                    <m:d>
                      <m:dPr>
                        <m:endChr m:val="|"/>
                        <m:ctrlPr>
                          <a:rPr lang="en-IN" b="0" i="1" smtClean="0">
                            <a:latin typeface="Cambria Math" panose="02040503050406030204" pitchFamily="18" charset="0"/>
                          </a:rPr>
                        </m:ctrlPr>
                      </m:dPr>
                      <m:e>
                        <m:r>
                          <a:rPr lang="en-IN" b="0" i="1" smtClean="0">
                            <a:latin typeface="Cambria Math" panose="02040503050406030204" pitchFamily="18" charset="0"/>
                          </a:rPr>
                          <m:t>𝐹𝑖𝑟𝑒</m:t>
                        </m:r>
                        <m:r>
                          <a:rPr lang="en-IN" b="0" i="1" smtClean="0">
                            <a:latin typeface="Cambria Math" panose="02040503050406030204" pitchFamily="18" charset="0"/>
                          </a:rPr>
                          <m:t> </m:t>
                        </m:r>
                      </m:e>
                    </m:d>
                    <m:r>
                      <a:rPr lang="en-IN" b="0" i="1" smtClean="0">
                        <a:latin typeface="Cambria Math" panose="02040503050406030204" pitchFamily="18" charset="0"/>
                      </a:rPr>
                      <m:t> </m:t>
                    </m:r>
                    <m:r>
                      <a:rPr lang="en-IN" b="0" i="1" smtClean="0">
                        <a:latin typeface="Cambria Math" panose="02040503050406030204" pitchFamily="18" charset="0"/>
                      </a:rPr>
                      <m:t>𝑆𝑚𝑜𝑘𝑒</m:t>
                    </m:r>
                    <m:r>
                      <a:rPr lang="en-IN" b="0" i="1" smtClean="0">
                        <a:latin typeface="Cambria Math" panose="02040503050406030204" pitchFamily="18" charset="0"/>
                      </a:rPr>
                      <m:t>)=</m:t>
                    </m:r>
                    <m:f>
                      <m:fPr>
                        <m:ctrlPr>
                          <a:rPr lang="en-IN" i="1">
                            <a:latin typeface="Cambria Math" panose="02040503050406030204" pitchFamily="18" charset="0"/>
                          </a:rPr>
                        </m:ctrlPr>
                      </m:fPr>
                      <m:num>
                        <m:r>
                          <a:rPr lang="en-IN" b="0" i="1" smtClean="0">
                            <a:latin typeface="Cambria Math" panose="02040503050406030204" pitchFamily="18" charset="0"/>
                          </a:rPr>
                          <m:t>𝑃</m:t>
                        </m:r>
                        <m:d>
                          <m:dPr>
                            <m:endChr m:val="|"/>
                            <m:ctrlPr>
                              <a:rPr lang="en-IN" b="0" i="1" smtClean="0">
                                <a:latin typeface="Cambria Math" panose="02040503050406030204" pitchFamily="18" charset="0"/>
                              </a:rPr>
                            </m:ctrlPr>
                          </m:dPr>
                          <m:e>
                            <m:r>
                              <a:rPr lang="en-IN" b="0" i="1" smtClean="0">
                                <a:latin typeface="Cambria Math" panose="02040503050406030204" pitchFamily="18" charset="0"/>
                              </a:rPr>
                              <m:t>𝑆𝑚𝑜𝑘𝑒</m:t>
                            </m:r>
                            <m:r>
                              <a:rPr lang="en-IN" b="0" i="1" smtClean="0">
                                <a:latin typeface="Cambria Math" panose="02040503050406030204" pitchFamily="18" charset="0"/>
                              </a:rPr>
                              <m:t> </m:t>
                            </m:r>
                          </m:e>
                        </m:d>
                        <m:r>
                          <a:rPr lang="en-IN" b="0" i="1" smtClean="0">
                            <a:latin typeface="Cambria Math" panose="02040503050406030204" pitchFamily="18" charset="0"/>
                          </a:rPr>
                          <m:t> </m:t>
                        </m:r>
                        <m:r>
                          <a:rPr lang="en-IN" b="0" i="1" smtClean="0">
                            <a:latin typeface="Cambria Math" panose="02040503050406030204" pitchFamily="18" charset="0"/>
                          </a:rPr>
                          <m:t>𝐹𝑖𝑟𝑒</m:t>
                        </m:r>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 </m:t>
                        </m:r>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𝐹𝑖𝑟𝑒</m:t>
                        </m:r>
                        <m:r>
                          <a:rPr lang="en-IN" b="0" i="1" smtClean="0">
                            <a:latin typeface="Cambria Math" panose="02040503050406030204" pitchFamily="18" charset="0"/>
                          </a:rPr>
                          <m:t>)</m:t>
                        </m:r>
                      </m:num>
                      <m:den>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𝑆𝑚𝑜𝑘𝑒</m:t>
                        </m:r>
                        <m:r>
                          <a:rPr lang="en-IN" b="0" i="1" smtClean="0">
                            <a:latin typeface="Cambria Math" panose="02040503050406030204" pitchFamily="18" charset="0"/>
                          </a:rPr>
                          <m:t>)</m:t>
                        </m:r>
                      </m:den>
                    </m:f>
                  </m:oMath>
                </a14:m>
                <a:endParaRPr lang="en-IN" b="0" dirty="0"/>
              </a:p>
              <a:p>
                <a14:m>
                  <m:oMath xmlns:m="http://schemas.openxmlformats.org/officeDocument/2006/math">
                    <m:r>
                      <a:rPr lang="en-IN" b="0" i="1" smtClean="0">
                        <a:latin typeface="Cambria Math" panose="02040503050406030204" pitchFamily="18" charset="0"/>
                      </a:rPr>
                      <m:t>𝑃</m:t>
                    </m:r>
                    <m:d>
                      <m:dPr>
                        <m:endChr m:val="|"/>
                        <m:ctrlPr>
                          <a:rPr lang="en-IN" b="0" i="1" smtClean="0">
                            <a:latin typeface="Cambria Math" panose="02040503050406030204" pitchFamily="18" charset="0"/>
                          </a:rPr>
                        </m:ctrlPr>
                      </m:dPr>
                      <m:e>
                        <m:r>
                          <a:rPr lang="en-IN" b="0" i="1" smtClean="0">
                            <a:latin typeface="Cambria Math" panose="02040503050406030204" pitchFamily="18" charset="0"/>
                          </a:rPr>
                          <m:t>𝐹𝑖𝑟𝑒</m:t>
                        </m:r>
                        <m:r>
                          <a:rPr lang="en-IN" b="0" i="1" smtClean="0">
                            <a:latin typeface="Cambria Math" panose="02040503050406030204" pitchFamily="18" charset="0"/>
                          </a:rPr>
                          <m:t> </m:t>
                        </m:r>
                      </m:e>
                    </m:d>
                    <m:r>
                      <a:rPr lang="en-IN" b="0" i="1" smtClean="0">
                        <a:latin typeface="Cambria Math" panose="02040503050406030204" pitchFamily="18" charset="0"/>
                      </a:rPr>
                      <m:t> </m:t>
                    </m:r>
                    <m:r>
                      <a:rPr lang="en-IN" b="0" i="1" smtClean="0">
                        <a:latin typeface="Cambria Math" panose="02040503050406030204" pitchFamily="18" charset="0"/>
                      </a:rPr>
                      <m:t>𝑆𝑚𝑜𝑘𝑒</m:t>
                    </m:r>
                    <m:r>
                      <a:rPr lang="en-IN" b="0" i="1" smtClean="0">
                        <a:latin typeface="Cambria Math" panose="02040503050406030204" pitchFamily="18" charset="0"/>
                      </a:rPr>
                      <m:t>)=</m:t>
                    </m:r>
                    <m:f>
                      <m:fPr>
                        <m:ctrlPr>
                          <a:rPr lang="en-IN" i="1">
                            <a:latin typeface="Cambria Math" panose="02040503050406030204" pitchFamily="18" charset="0"/>
                          </a:rPr>
                        </m:ctrlPr>
                      </m:fPr>
                      <m:num>
                        <m:r>
                          <a:rPr lang="en-IN" b="0" i="1" smtClean="0">
                            <a:latin typeface="Cambria Math" panose="02040503050406030204" pitchFamily="18" charset="0"/>
                          </a:rPr>
                          <m:t>90% </m:t>
                        </m:r>
                        <m:r>
                          <a:rPr lang="en-IN" b="0" i="1" smtClean="0">
                            <a:latin typeface="Cambria Math" panose="02040503050406030204" pitchFamily="18" charset="0"/>
                          </a:rPr>
                          <m:t>𝑥</m:t>
                        </m:r>
                        <m:r>
                          <a:rPr lang="en-IN" b="0" i="1" smtClean="0">
                            <a:latin typeface="Cambria Math" panose="02040503050406030204" pitchFamily="18" charset="0"/>
                          </a:rPr>
                          <m:t> 1%</m:t>
                        </m:r>
                      </m:num>
                      <m:den>
                        <m:r>
                          <a:rPr lang="en-IN" b="0" i="1" smtClean="0">
                            <a:latin typeface="Cambria Math" panose="02040503050406030204" pitchFamily="18" charset="0"/>
                          </a:rPr>
                          <m:t>10%</m:t>
                        </m:r>
                      </m:den>
                    </m:f>
                  </m:oMath>
                </a14:m>
                <a:endParaRPr lang="en-IN" dirty="0"/>
              </a:p>
              <a:p>
                <a14:m>
                  <m:oMath xmlns:m="http://schemas.openxmlformats.org/officeDocument/2006/math">
                    <m:r>
                      <a:rPr lang="en-IN" b="0" i="1" smtClean="0">
                        <a:latin typeface="Cambria Math" panose="02040503050406030204" pitchFamily="18" charset="0"/>
                      </a:rPr>
                      <m:t>𝑃</m:t>
                    </m:r>
                    <m:d>
                      <m:dPr>
                        <m:endChr m:val="|"/>
                        <m:ctrlPr>
                          <a:rPr lang="en-IN" b="0" i="1" smtClean="0">
                            <a:latin typeface="Cambria Math" panose="02040503050406030204" pitchFamily="18" charset="0"/>
                          </a:rPr>
                        </m:ctrlPr>
                      </m:dPr>
                      <m:e>
                        <m:r>
                          <a:rPr lang="en-IN" b="0" i="1" smtClean="0">
                            <a:latin typeface="Cambria Math" panose="02040503050406030204" pitchFamily="18" charset="0"/>
                          </a:rPr>
                          <m:t>𝐹𝑖𝑟𝑒</m:t>
                        </m:r>
                        <m:r>
                          <a:rPr lang="en-IN" b="0" i="1" smtClean="0">
                            <a:latin typeface="Cambria Math" panose="02040503050406030204" pitchFamily="18" charset="0"/>
                          </a:rPr>
                          <m:t> </m:t>
                        </m:r>
                      </m:e>
                    </m:d>
                    <m:r>
                      <a:rPr lang="en-IN" b="0" i="1" smtClean="0">
                        <a:latin typeface="Cambria Math" panose="02040503050406030204" pitchFamily="18" charset="0"/>
                      </a:rPr>
                      <m:t> </m:t>
                    </m:r>
                    <m:r>
                      <a:rPr lang="en-IN" b="0" i="1" smtClean="0">
                        <a:latin typeface="Cambria Math" panose="02040503050406030204" pitchFamily="18" charset="0"/>
                      </a:rPr>
                      <m:t>𝑆𝑚𝑜𝑘𝑒</m:t>
                    </m:r>
                    <m:r>
                      <a:rPr lang="en-IN" b="0" i="1" smtClean="0">
                        <a:latin typeface="Cambria Math" panose="02040503050406030204" pitchFamily="18" charset="0"/>
                      </a:rPr>
                      <m:t>)=9%</m:t>
                    </m:r>
                  </m:oMath>
                </a14:m>
                <a:endParaRPr lang="en-IN" dirty="0"/>
              </a:p>
              <a:p>
                <a:endParaRPr lang="en-IN" dirty="0"/>
              </a:p>
            </p:txBody>
          </p:sp>
        </mc:Choice>
        <mc:Fallback xmlns="">
          <p:sp>
            <p:nvSpPr>
              <p:cNvPr id="3" name="Content Placeholder 2">
                <a:extLst>
                  <a:ext uri="{FF2B5EF4-FFF2-40B4-BE49-F238E27FC236}">
                    <a16:creationId xmlns:a16="http://schemas.microsoft.com/office/drawing/2014/main" id="{EEADF55C-E441-E5DF-241B-269FD2FD823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59114254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1359B-4E7A-C1A3-B508-DA890599BE94}"/>
              </a:ext>
            </a:extLst>
          </p:cNvPr>
          <p:cNvSpPr>
            <a:spLocks noGrp="1"/>
          </p:cNvSpPr>
          <p:nvPr>
            <p:ph type="title"/>
          </p:nvPr>
        </p:nvSpPr>
        <p:spPr/>
        <p:txBody>
          <a:bodyPr/>
          <a:lstStyle/>
          <a:p>
            <a:r>
              <a:rPr lang="en-IN" dirty="0"/>
              <a:t>Bayes Theorem and Naïve Bayes Classifier</a:t>
            </a:r>
          </a:p>
        </p:txBody>
      </p:sp>
      <p:sp>
        <p:nvSpPr>
          <p:cNvPr id="3" name="Content Placeholder 2">
            <a:extLst>
              <a:ext uri="{FF2B5EF4-FFF2-40B4-BE49-F238E27FC236}">
                <a16:creationId xmlns:a16="http://schemas.microsoft.com/office/drawing/2014/main" id="{1803E2D1-BF67-24BB-C73B-FA6BDD2ECC9D}"/>
              </a:ext>
            </a:extLst>
          </p:cNvPr>
          <p:cNvSpPr>
            <a:spLocks noGrp="1"/>
          </p:cNvSpPr>
          <p:nvPr>
            <p:ph idx="1"/>
          </p:nvPr>
        </p:nvSpPr>
        <p:spPr/>
        <p:txBody>
          <a:bodyPr>
            <a:normAutofit lnSpcReduction="10000"/>
          </a:bodyPr>
          <a:lstStyle/>
          <a:p>
            <a:r>
              <a:rPr lang="en-US" dirty="0">
                <a:solidFill>
                  <a:srgbClr val="FF0000"/>
                </a:solidFill>
              </a:rPr>
              <a:t>Bayes' theorem</a:t>
            </a:r>
            <a:r>
              <a:rPr lang="en-US" dirty="0"/>
              <a:t> describes how to update probabilities when new evidence becomes available</a:t>
            </a:r>
          </a:p>
          <a:p>
            <a:r>
              <a:rPr lang="en-US" dirty="0">
                <a:solidFill>
                  <a:srgbClr val="FF0000"/>
                </a:solidFill>
              </a:rPr>
              <a:t>Naive Bayes</a:t>
            </a:r>
            <a:r>
              <a:rPr lang="en-US" dirty="0"/>
              <a:t> refers to a specific machine learning algorithm, which is based on Bayes' theorem – Used to make decisions</a:t>
            </a:r>
          </a:p>
          <a:p>
            <a:pPr lvl="1"/>
            <a:r>
              <a:rPr lang="en-US" dirty="0"/>
              <a:t>Generally used for classification: Email spam/not, Transaction ok/fraud …</a:t>
            </a:r>
          </a:p>
          <a:p>
            <a:r>
              <a:rPr lang="en-US" dirty="0"/>
              <a:t>Works on </a:t>
            </a:r>
            <a:r>
              <a:rPr lang="en-US" b="1" dirty="0"/>
              <a:t>features</a:t>
            </a:r>
            <a:r>
              <a:rPr lang="en-US" dirty="0"/>
              <a:t> (See next slide)</a:t>
            </a:r>
            <a:endParaRPr lang="en-US" b="1" dirty="0"/>
          </a:p>
          <a:p>
            <a:r>
              <a:rPr lang="en-US" dirty="0"/>
              <a:t>Imagine a detective trying to solve a case: Which clues are important?</a:t>
            </a:r>
          </a:p>
          <a:p>
            <a:r>
              <a:rPr lang="en-US" dirty="0"/>
              <a:t>Similarly, </a:t>
            </a:r>
            <a:r>
              <a:rPr lang="en-US" dirty="0" err="1"/>
              <a:t>Naiive</a:t>
            </a:r>
            <a:r>
              <a:rPr lang="en-US" dirty="0"/>
              <a:t> Bayes asks: Which features are important?</a:t>
            </a:r>
          </a:p>
          <a:p>
            <a:r>
              <a:rPr lang="en-US" dirty="0"/>
              <a:t>Called </a:t>
            </a:r>
            <a:r>
              <a:rPr lang="en-US" i="1" dirty="0" err="1"/>
              <a:t>Naiive</a:t>
            </a:r>
            <a:r>
              <a:rPr lang="en-US" dirty="0"/>
              <a:t> because it assumes that all the features are independent</a:t>
            </a:r>
          </a:p>
        </p:txBody>
      </p:sp>
    </p:spTree>
    <p:extLst>
      <p:ext uri="{BB962C8B-B14F-4D97-AF65-F5344CB8AC3E}">
        <p14:creationId xmlns:p14="http://schemas.microsoft.com/office/powerpoint/2010/main" val="163259141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2B631-788F-09DD-F64E-DC12DAB14CE7}"/>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FB6AE251-A0EE-4F46-194E-867227457E15}"/>
              </a:ext>
            </a:extLst>
          </p:cNvPr>
          <p:cNvSpPr>
            <a:spLocks noGrp="1"/>
          </p:cNvSpPr>
          <p:nvPr>
            <p:ph idx="1"/>
          </p:nvPr>
        </p:nvSpPr>
        <p:spPr/>
        <p:txBody>
          <a:bodyPr/>
          <a:lstStyle/>
          <a:p>
            <a:r>
              <a:rPr lang="en-US" b="1" dirty="0"/>
              <a:t>Features</a:t>
            </a:r>
            <a:r>
              <a:rPr lang="en-US" dirty="0"/>
              <a:t> provide information that a machine learning model needs to learn patterns and make predictions</a:t>
            </a:r>
          </a:p>
          <a:p>
            <a:r>
              <a:rPr lang="en-US" dirty="0"/>
              <a:t>Example: To decide the heart condition of a patient, features could be age, family history, eating habits, exercise, addictions, sleeping patterns, pathological parameters </a:t>
            </a:r>
            <a:r>
              <a:rPr lang="en-US" dirty="0" err="1"/>
              <a:t>etc</a:t>
            </a:r>
            <a:endParaRPr lang="en-US" dirty="0"/>
          </a:p>
        </p:txBody>
      </p:sp>
    </p:spTree>
    <p:extLst>
      <p:ext uri="{BB962C8B-B14F-4D97-AF65-F5344CB8AC3E}">
        <p14:creationId xmlns:p14="http://schemas.microsoft.com/office/powerpoint/2010/main" val="1535782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EE4E95-AAA8-A188-227D-B1FF01E2206D}"/>
              </a:ext>
            </a:extLst>
          </p:cNvPr>
          <p:cNvSpPr>
            <a:spLocks noGrp="1"/>
          </p:cNvSpPr>
          <p:nvPr>
            <p:ph type="title"/>
          </p:nvPr>
        </p:nvSpPr>
        <p:spPr/>
        <p:txBody>
          <a:bodyPr/>
          <a:lstStyle/>
          <a:p>
            <a:r>
              <a:rPr lang="en-IN" dirty="0"/>
              <a:t>Basic Concepts</a:t>
            </a:r>
          </a:p>
        </p:txBody>
      </p:sp>
      <p:sp>
        <p:nvSpPr>
          <p:cNvPr id="5" name="Text Placeholder 4">
            <a:extLst>
              <a:ext uri="{FF2B5EF4-FFF2-40B4-BE49-F238E27FC236}">
                <a16:creationId xmlns:a16="http://schemas.microsoft.com/office/drawing/2014/main" id="{E7390EFE-7A38-8556-2971-AE64BFE82E52}"/>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724843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96FB-B012-0E4E-4669-CECBF512F9E4}"/>
              </a:ext>
            </a:extLst>
          </p:cNvPr>
          <p:cNvSpPr>
            <a:spLocks noGrp="1"/>
          </p:cNvSpPr>
          <p:nvPr>
            <p:ph type="title"/>
          </p:nvPr>
        </p:nvSpPr>
        <p:spPr/>
        <p:txBody>
          <a:bodyPr/>
          <a:lstStyle/>
          <a:p>
            <a:r>
              <a:rPr lang="en-IN" dirty="0"/>
              <a:t>Descriptive Analytics</a:t>
            </a:r>
          </a:p>
        </p:txBody>
      </p:sp>
      <p:sp>
        <p:nvSpPr>
          <p:cNvPr id="3" name="Content Placeholder 2">
            <a:extLst>
              <a:ext uri="{FF2B5EF4-FFF2-40B4-BE49-F238E27FC236}">
                <a16:creationId xmlns:a16="http://schemas.microsoft.com/office/drawing/2014/main" id="{C1EFA05C-1135-E4F9-D276-A7E07F0F67B4}"/>
              </a:ext>
            </a:extLst>
          </p:cNvPr>
          <p:cNvSpPr>
            <a:spLocks noGrp="1"/>
          </p:cNvSpPr>
          <p:nvPr>
            <p:ph idx="1"/>
          </p:nvPr>
        </p:nvSpPr>
        <p:spPr/>
        <p:txBody>
          <a:bodyPr/>
          <a:lstStyle/>
          <a:p>
            <a:r>
              <a:rPr lang="en-US" dirty="0"/>
              <a:t>The use of data to understand past and current business performance and make informed decisions</a:t>
            </a:r>
          </a:p>
          <a:p>
            <a:r>
              <a:rPr lang="en-US" dirty="0"/>
              <a:t>Examples</a:t>
            </a:r>
          </a:p>
          <a:p>
            <a:pPr lvl="1"/>
            <a:r>
              <a:rPr lang="en-US" dirty="0"/>
              <a:t>Customer basket analysis – Shopping patterns, Associations between products using </a:t>
            </a:r>
            <a:r>
              <a:rPr lang="en-US" dirty="0" err="1"/>
              <a:t>Apriori</a:t>
            </a:r>
            <a:r>
              <a:rPr lang="en-US" dirty="0"/>
              <a:t> algorithm</a:t>
            </a:r>
          </a:p>
          <a:p>
            <a:pPr lvl="1"/>
            <a:r>
              <a:rPr lang="en-US" dirty="0"/>
              <a:t>Movie review </a:t>
            </a:r>
            <a:r>
              <a:rPr lang="en-US"/>
              <a:t>sentiment analysis</a:t>
            </a:r>
            <a:endParaRPr lang="en-US" dirty="0"/>
          </a:p>
        </p:txBody>
      </p:sp>
    </p:spTree>
    <p:extLst>
      <p:ext uri="{BB962C8B-B14F-4D97-AF65-F5344CB8AC3E}">
        <p14:creationId xmlns:p14="http://schemas.microsoft.com/office/powerpoint/2010/main" val="296463008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FD84-B992-824B-CDBB-9D1886D7BB34}"/>
              </a:ext>
            </a:extLst>
          </p:cNvPr>
          <p:cNvSpPr>
            <a:spLocks noGrp="1"/>
          </p:cNvSpPr>
          <p:nvPr>
            <p:ph type="title"/>
          </p:nvPr>
        </p:nvSpPr>
        <p:spPr/>
        <p:txBody>
          <a:bodyPr/>
          <a:lstStyle/>
          <a:p>
            <a:r>
              <a:rPr lang="en-IN" dirty="0"/>
              <a:t>Naïve Bayes Types</a:t>
            </a:r>
          </a:p>
        </p:txBody>
      </p:sp>
      <p:sp>
        <p:nvSpPr>
          <p:cNvPr id="3" name="Content Placeholder 2">
            <a:extLst>
              <a:ext uri="{FF2B5EF4-FFF2-40B4-BE49-F238E27FC236}">
                <a16:creationId xmlns:a16="http://schemas.microsoft.com/office/drawing/2014/main" id="{B5847334-AB22-64E2-0CB3-FA85A6405567}"/>
              </a:ext>
            </a:extLst>
          </p:cNvPr>
          <p:cNvSpPr>
            <a:spLocks noGrp="1"/>
          </p:cNvSpPr>
          <p:nvPr>
            <p:ph idx="1"/>
          </p:nvPr>
        </p:nvSpPr>
        <p:spPr/>
        <p:txBody>
          <a:bodyPr>
            <a:normAutofit fontScale="92500" lnSpcReduction="10000"/>
          </a:bodyPr>
          <a:lstStyle/>
          <a:p>
            <a:r>
              <a:rPr lang="en-US" b="1" dirty="0"/>
              <a:t>Gaussian Naive Bayes</a:t>
            </a:r>
            <a:r>
              <a:rPr lang="en-US" dirty="0"/>
              <a:t>: Assumes that features follow a Gaussian (normal) distribution (Example: Height, Weight, </a:t>
            </a:r>
            <a:r>
              <a:rPr lang="en-US" dirty="0" err="1"/>
              <a:t>etc</a:t>
            </a:r>
            <a:r>
              <a:rPr lang="en-US" dirty="0"/>
              <a:t>); so less effective with categorical data</a:t>
            </a:r>
          </a:p>
          <a:p>
            <a:r>
              <a:rPr lang="en-US" b="1" dirty="0"/>
              <a:t>Multinomial Naive Bayes</a:t>
            </a:r>
            <a:r>
              <a:rPr lang="en-US" dirty="0"/>
              <a:t>: Suitable for discrete data, often used in text classification with word frequencies</a:t>
            </a:r>
          </a:p>
          <a:p>
            <a:r>
              <a:rPr lang="en-US" b="1" dirty="0"/>
              <a:t>Bernoulli Naive Bayes</a:t>
            </a:r>
            <a:r>
              <a:rPr lang="en-US" dirty="0"/>
              <a:t>: Designed for binary/</a:t>
            </a:r>
            <a:r>
              <a:rPr lang="en-US" dirty="0" err="1"/>
              <a:t>boolean</a:t>
            </a:r>
            <a:r>
              <a:rPr lang="en-US" dirty="0"/>
              <a:t> features, useful for text classification with binary attributes</a:t>
            </a:r>
          </a:p>
          <a:p>
            <a:r>
              <a:rPr lang="en-US" b="1" dirty="0"/>
              <a:t>Complement Naive Bayes</a:t>
            </a:r>
            <a:r>
              <a:rPr lang="en-US" dirty="0"/>
              <a:t>: An adaptation that works well on imbalanced datasets</a:t>
            </a:r>
          </a:p>
          <a:p>
            <a:r>
              <a:rPr lang="en-US" b="1" dirty="0"/>
              <a:t>Text Classification</a:t>
            </a:r>
            <a:r>
              <a:rPr lang="en-US" dirty="0"/>
              <a:t>: Commonly used for text classification tasks such as spam detection, sentiment analysis, and document categorization</a:t>
            </a:r>
            <a:endParaRPr lang="en-IN" dirty="0"/>
          </a:p>
        </p:txBody>
      </p:sp>
    </p:spTree>
    <p:extLst>
      <p:ext uri="{BB962C8B-B14F-4D97-AF65-F5344CB8AC3E}">
        <p14:creationId xmlns:p14="http://schemas.microsoft.com/office/powerpoint/2010/main" val="238801746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F7B88-8FDD-9993-71A2-8F5473398CEB}"/>
              </a:ext>
            </a:extLst>
          </p:cNvPr>
          <p:cNvSpPr>
            <a:spLocks noGrp="1"/>
          </p:cNvSpPr>
          <p:nvPr>
            <p:ph type="title"/>
          </p:nvPr>
        </p:nvSpPr>
        <p:spPr/>
        <p:txBody>
          <a:bodyPr/>
          <a:lstStyle/>
          <a:p>
            <a:r>
              <a:rPr lang="en-IN" dirty="0"/>
              <a:t>Naïve Bayes by Randomly Generating a Dataset</a:t>
            </a:r>
          </a:p>
        </p:txBody>
      </p:sp>
      <p:sp>
        <p:nvSpPr>
          <p:cNvPr id="3" name="Content Placeholder 2">
            <a:extLst>
              <a:ext uri="{FF2B5EF4-FFF2-40B4-BE49-F238E27FC236}">
                <a16:creationId xmlns:a16="http://schemas.microsoft.com/office/drawing/2014/main" id="{E6741EC5-EDC7-D603-22C5-D94A31F64704}"/>
              </a:ext>
            </a:extLst>
          </p:cNvPr>
          <p:cNvSpPr>
            <a:spLocks noGrp="1"/>
          </p:cNvSpPr>
          <p:nvPr>
            <p:ph idx="1"/>
          </p:nvPr>
        </p:nvSpPr>
        <p:spPr/>
        <p:txBody>
          <a:bodyPr/>
          <a:lstStyle/>
          <a:p>
            <a:r>
              <a:rPr lang="fr-FR" dirty="0"/>
              <a:t>C:\code\Data Analytics\</a:t>
            </a:r>
            <a:r>
              <a:rPr lang="fr-FR" dirty="0" err="1"/>
              <a:t>implementation</a:t>
            </a:r>
            <a:r>
              <a:rPr lang="fr-FR" dirty="0"/>
              <a:t>\ </a:t>
            </a:r>
            <a:r>
              <a:rPr lang="fr-FR" dirty="0" err="1"/>
              <a:t>Naive_Bayes_Randomly_</a:t>
            </a:r>
            <a:r>
              <a:rPr lang="fr-FR" err="1"/>
              <a:t>Generated</a:t>
            </a:r>
            <a:r>
              <a:rPr lang="fr-FR"/>
              <a:t>.py</a:t>
            </a:r>
            <a:endParaRPr lang="en-IN" dirty="0"/>
          </a:p>
        </p:txBody>
      </p:sp>
    </p:spTree>
    <p:extLst>
      <p:ext uri="{BB962C8B-B14F-4D97-AF65-F5344CB8AC3E}">
        <p14:creationId xmlns:p14="http://schemas.microsoft.com/office/powerpoint/2010/main" val="296643137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DD883-F0FA-3B1A-9DF2-AF44EDE00CD0}"/>
              </a:ext>
            </a:extLst>
          </p:cNvPr>
          <p:cNvSpPr>
            <a:spLocks noGrp="1"/>
          </p:cNvSpPr>
          <p:nvPr>
            <p:ph type="title"/>
          </p:nvPr>
        </p:nvSpPr>
        <p:spPr/>
        <p:txBody>
          <a:bodyPr/>
          <a:lstStyle/>
          <a:p>
            <a:r>
              <a:rPr lang="en-IN" dirty="0"/>
              <a:t>Naïve Bayes Example</a:t>
            </a:r>
          </a:p>
        </p:txBody>
      </p:sp>
      <p:sp>
        <p:nvSpPr>
          <p:cNvPr id="3" name="Content Placeholder 2">
            <a:extLst>
              <a:ext uri="{FF2B5EF4-FFF2-40B4-BE49-F238E27FC236}">
                <a16:creationId xmlns:a16="http://schemas.microsoft.com/office/drawing/2014/main" id="{66C76216-8083-A902-2B43-79711CA1C950}"/>
              </a:ext>
            </a:extLst>
          </p:cNvPr>
          <p:cNvSpPr>
            <a:spLocks noGrp="1"/>
          </p:cNvSpPr>
          <p:nvPr>
            <p:ph sz="half" idx="1"/>
          </p:nvPr>
        </p:nvSpPr>
        <p:spPr/>
        <p:txBody>
          <a:bodyPr/>
          <a:lstStyle/>
          <a:p>
            <a:r>
              <a:rPr lang="en-IN" dirty="0"/>
              <a:t>Find whether a user buys a product by clicking an advertisement on a site, based on salary, age, and gender</a:t>
            </a:r>
          </a:p>
        </p:txBody>
      </p:sp>
      <p:sp>
        <p:nvSpPr>
          <p:cNvPr id="6" name="Content Placeholder 5">
            <a:extLst>
              <a:ext uri="{FF2B5EF4-FFF2-40B4-BE49-F238E27FC236}">
                <a16:creationId xmlns:a16="http://schemas.microsoft.com/office/drawing/2014/main" id="{5BB5030B-AA56-7A03-99FC-C1434924E885}"/>
              </a:ext>
            </a:extLst>
          </p:cNvPr>
          <p:cNvSpPr>
            <a:spLocks noGrp="1"/>
          </p:cNvSpPr>
          <p:nvPr>
            <p:ph sz="half" idx="2"/>
          </p:nvPr>
        </p:nvSpPr>
        <p:spPr/>
        <p:txBody>
          <a:bodyPr/>
          <a:lstStyle/>
          <a:p>
            <a:r>
              <a:rPr lang="en-IN" dirty="0"/>
              <a:t>Code: </a:t>
            </a:r>
            <a:r>
              <a:rPr lang="fr-FR" dirty="0"/>
              <a:t>C:\code\Data Analytics\</a:t>
            </a:r>
            <a:r>
              <a:rPr lang="fr-FR" dirty="0" err="1"/>
              <a:t>implementation</a:t>
            </a:r>
            <a:r>
              <a:rPr lang="fr-FR" dirty="0"/>
              <a:t>\ Naive_Bayes_Buying_Predictor.py</a:t>
            </a:r>
            <a:endParaRPr lang="en-IN" dirty="0"/>
          </a:p>
        </p:txBody>
      </p:sp>
      <p:pic>
        <p:nvPicPr>
          <p:cNvPr id="5" name="Picture 4">
            <a:extLst>
              <a:ext uri="{FF2B5EF4-FFF2-40B4-BE49-F238E27FC236}">
                <a16:creationId xmlns:a16="http://schemas.microsoft.com/office/drawing/2014/main" id="{94753505-8BE0-FE5B-3D5F-6E99353ABA7C}"/>
              </a:ext>
            </a:extLst>
          </p:cNvPr>
          <p:cNvPicPr>
            <a:picLocks noChangeAspect="1"/>
          </p:cNvPicPr>
          <p:nvPr/>
        </p:nvPicPr>
        <p:blipFill>
          <a:blip r:embed="rId2"/>
          <a:stretch>
            <a:fillRect/>
          </a:stretch>
        </p:blipFill>
        <p:spPr>
          <a:xfrm>
            <a:off x="962151" y="3429000"/>
            <a:ext cx="5133849" cy="3322277"/>
          </a:xfrm>
          <a:prstGeom prst="rect">
            <a:avLst/>
          </a:prstGeom>
        </p:spPr>
      </p:pic>
    </p:spTree>
    <p:extLst>
      <p:ext uri="{BB962C8B-B14F-4D97-AF65-F5344CB8AC3E}">
        <p14:creationId xmlns:p14="http://schemas.microsoft.com/office/powerpoint/2010/main" val="29148997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C5B65-4780-AE25-B96F-E9EA76CA30AD}"/>
              </a:ext>
            </a:extLst>
          </p:cNvPr>
          <p:cNvSpPr>
            <a:spLocks noGrp="1"/>
          </p:cNvSpPr>
          <p:nvPr>
            <p:ph type="title"/>
          </p:nvPr>
        </p:nvSpPr>
        <p:spPr/>
        <p:txBody>
          <a:bodyPr/>
          <a:lstStyle/>
          <a:p>
            <a:r>
              <a:rPr lang="en-IN" dirty="0"/>
              <a:t>naïve_bayes_loan_example.py</a:t>
            </a:r>
          </a:p>
        </p:txBody>
      </p:sp>
      <p:sp>
        <p:nvSpPr>
          <p:cNvPr id="3" name="Content Placeholder 2">
            <a:extLst>
              <a:ext uri="{FF2B5EF4-FFF2-40B4-BE49-F238E27FC236}">
                <a16:creationId xmlns:a16="http://schemas.microsoft.com/office/drawing/2014/main" id="{B6A33281-C079-A1D2-AB0D-F4B5A1AF81C3}"/>
              </a:ext>
            </a:extLst>
          </p:cNvPr>
          <p:cNvSpPr>
            <a:spLocks noGrp="1"/>
          </p:cNvSpPr>
          <p:nvPr>
            <p:ph idx="1"/>
          </p:nvPr>
        </p:nvSpPr>
        <p:spPr/>
        <p:txBody>
          <a:bodyPr>
            <a:normAutofit/>
          </a:bodyPr>
          <a:lstStyle/>
          <a:p>
            <a:r>
              <a:rPr lang="en-IN" dirty="0"/>
              <a:t>Directory: C:\code\Data Analytics</a:t>
            </a:r>
          </a:p>
          <a:p>
            <a:endParaRPr lang="en-IN" dirty="0"/>
          </a:p>
          <a:p>
            <a:r>
              <a:rPr lang="en-IN" dirty="0"/>
              <a:t>The code uses the </a:t>
            </a:r>
            <a:r>
              <a:rPr lang="en-IN" b="1" dirty="0"/>
              <a:t>dummy variable</a:t>
            </a:r>
            <a:r>
              <a:rPr lang="en-IN" dirty="0"/>
              <a:t> concept using </a:t>
            </a:r>
            <a:r>
              <a:rPr lang="en-IN" b="1" dirty="0"/>
              <a:t>one-hot encoding</a:t>
            </a:r>
            <a:r>
              <a:rPr lang="en-IN" dirty="0"/>
              <a:t> – explained on the next slide</a:t>
            </a:r>
            <a:endParaRPr lang="en-US" dirty="0"/>
          </a:p>
        </p:txBody>
      </p:sp>
    </p:spTree>
    <p:extLst>
      <p:ext uri="{BB962C8B-B14F-4D97-AF65-F5344CB8AC3E}">
        <p14:creationId xmlns:p14="http://schemas.microsoft.com/office/powerpoint/2010/main" val="31800364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730E-C0E7-011B-796E-31CA46FE52B7}"/>
              </a:ext>
            </a:extLst>
          </p:cNvPr>
          <p:cNvSpPr>
            <a:spLocks noGrp="1"/>
          </p:cNvSpPr>
          <p:nvPr>
            <p:ph type="title"/>
          </p:nvPr>
        </p:nvSpPr>
        <p:spPr/>
        <p:txBody>
          <a:bodyPr/>
          <a:lstStyle/>
          <a:p>
            <a:r>
              <a:rPr lang="en-IN" dirty="0"/>
              <a:t>Dummy Variables using One-Hot Encoding – Part 1</a:t>
            </a:r>
          </a:p>
        </p:txBody>
      </p:sp>
      <p:sp>
        <p:nvSpPr>
          <p:cNvPr id="3" name="Content Placeholder 2">
            <a:extLst>
              <a:ext uri="{FF2B5EF4-FFF2-40B4-BE49-F238E27FC236}">
                <a16:creationId xmlns:a16="http://schemas.microsoft.com/office/drawing/2014/main" id="{1FFB5153-81EA-0954-9EDB-FE98FADBC01F}"/>
              </a:ext>
            </a:extLst>
          </p:cNvPr>
          <p:cNvSpPr>
            <a:spLocks noGrp="1"/>
          </p:cNvSpPr>
          <p:nvPr>
            <p:ph idx="1"/>
          </p:nvPr>
        </p:nvSpPr>
        <p:spPr/>
        <p:txBody>
          <a:bodyPr>
            <a:normAutofit fontScale="92500" lnSpcReduction="10000"/>
          </a:bodyPr>
          <a:lstStyle/>
          <a:p>
            <a:r>
              <a:rPr lang="en-IN" dirty="0"/>
              <a:t>Consider this statement about loan purpose:</a:t>
            </a:r>
          </a:p>
          <a:p>
            <a:pPr marL="0" indent="0">
              <a:buNone/>
            </a:pPr>
            <a:r>
              <a:rPr lang="en-IN" dirty="0" err="1"/>
              <a:t>pre_df</a:t>
            </a:r>
            <a:r>
              <a:rPr lang="en-IN" dirty="0"/>
              <a:t> = </a:t>
            </a:r>
            <a:r>
              <a:rPr lang="en-IN" dirty="0" err="1"/>
              <a:t>pd.get_dummies</a:t>
            </a:r>
            <a:r>
              <a:rPr lang="en-IN" dirty="0"/>
              <a:t>(</a:t>
            </a:r>
            <a:r>
              <a:rPr lang="en-IN" dirty="0" err="1"/>
              <a:t>df,columns</a:t>
            </a:r>
            <a:r>
              <a:rPr lang="en-IN" dirty="0"/>
              <a:t>=['purpose'],</a:t>
            </a:r>
            <a:r>
              <a:rPr lang="en-IN" dirty="0" err="1"/>
              <a:t>drop_first</a:t>
            </a:r>
            <a:r>
              <a:rPr lang="en-IN" dirty="0"/>
              <a:t>=True)</a:t>
            </a:r>
          </a:p>
          <a:p>
            <a:r>
              <a:rPr lang="en-IN" dirty="0"/>
              <a:t>Here, we want to </a:t>
            </a:r>
            <a:r>
              <a:rPr lang="en-IN" b="1" dirty="0"/>
              <a:t>one-hot encode</a:t>
            </a:r>
            <a:r>
              <a:rPr lang="en-IN" dirty="0"/>
              <a:t> column </a:t>
            </a:r>
            <a:r>
              <a:rPr lang="en-IN" i="1" dirty="0"/>
              <a:t>purpose</a:t>
            </a:r>
            <a:r>
              <a:rPr lang="en-IN" dirty="0"/>
              <a:t>, meaning convert this categorical column into multiple binary columns</a:t>
            </a:r>
          </a:p>
          <a:p>
            <a:pPr marL="0" indent="0">
              <a:buNone/>
            </a:pPr>
            <a:r>
              <a:rPr lang="en-IN" b="1" dirty="0"/>
              <a:t>Original</a:t>
            </a:r>
            <a:r>
              <a:rPr lang="en-IN" dirty="0"/>
              <a:t>				</a:t>
            </a:r>
            <a:r>
              <a:rPr lang="en-IN" b="1" dirty="0"/>
              <a:t>After the above statement</a:t>
            </a:r>
          </a:p>
          <a:p>
            <a:pPr marL="0" indent="0">
              <a:buNone/>
            </a:pPr>
            <a:r>
              <a:rPr lang="en-US" dirty="0"/>
              <a:t> purpose					Education	      Housing</a:t>
            </a:r>
          </a:p>
          <a:p>
            <a:pPr marL="0" indent="0">
              <a:buNone/>
            </a:pPr>
            <a:r>
              <a:rPr lang="en-US" dirty="0"/>
              <a:t>0        </a:t>
            </a:r>
            <a:r>
              <a:rPr lang="en-US" dirty="0" err="1"/>
              <a:t>CrCard</a:t>
            </a:r>
            <a:r>
              <a:rPr lang="en-US" dirty="0"/>
              <a:t>				0	  0			  0</a:t>
            </a:r>
          </a:p>
          <a:p>
            <a:pPr marL="0" indent="0">
              <a:buNone/>
            </a:pPr>
            <a:r>
              <a:rPr lang="en-US" dirty="0"/>
              <a:t>1        Education			1	  1			  0</a:t>
            </a:r>
          </a:p>
          <a:p>
            <a:pPr marL="0" indent="0">
              <a:buNone/>
            </a:pPr>
            <a:r>
              <a:rPr lang="en-US" dirty="0"/>
              <a:t>2        Housing			2	  0			  1</a:t>
            </a:r>
          </a:p>
          <a:p>
            <a:pPr marL="0" indent="0">
              <a:buNone/>
            </a:pPr>
            <a:r>
              <a:rPr lang="en-US" dirty="0"/>
              <a:t>3        </a:t>
            </a:r>
            <a:r>
              <a:rPr lang="en-US" dirty="0" err="1"/>
              <a:t>CrCard</a:t>
            </a:r>
            <a:r>
              <a:rPr lang="en-US" dirty="0"/>
              <a:t>				3	  0			  0</a:t>
            </a:r>
            <a:endParaRPr lang="en-IN" dirty="0"/>
          </a:p>
          <a:p>
            <a:endParaRPr lang="en-IN" dirty="0"/>
          </a:p>
        </p:txBody>
      </p:sp>
    </p:spTree>
    <p:extLst>
      <p:ext uri="{BB962C8B-B14F-4D97-AF65-F5344CB8AC3E}">
        <p14:creationId xmlns:p14="http://schemas.microsoft.com/office/powerpoint/2010/main" val="241013815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730E-C0E7-011B-796E-31CA46FE52B7}"/>
              </a:ext>
            </a:extLst>
          </p:cNvPr>
          <p:cNvSpPr>
            <a:spLocks noGrp="1"/>
          </p:cNvSpPr>
          <p:nvPr>
            <p:ph type="title"/>
          </p:nvPr>
        </p:nvSpPr>
        <p:spPr/>
        <p:txBody>
          <a:bodyPr/>
          <a:lstStyle/>
          <a:p>
            <a:r>
              <a:rPr lang="en-IN" dirty="0"/>
              <a:t>Dummy Variables using One-Hot Encoding – Part 2</a:t>
            </a:r>
          </a:p>
        </p:txBody>
      </p:sp>
      <p:sp>
        <p:nvSpPr>
          <p:cNvPr id="3" name="Content Placeholder 2">
            <a:extLst>
              <a:ext uri="{FF2B5EF4-FFF2-40B4-BE49-F238E27FC236}">
                <a16:creationId xmlns:a16="http://schemas.microsoft.com/office/drawing/2014/main" id="{1FFB5153-81EA-0954-9EDB-FE98FADBC01F}"/>
              </a:ext>
            </a:extLst>
          </p:cNvPr>
          <p:cNvSpPr>
            <a:spLocks noGrp="1"/>
          </p:cNvSpPr>
          <p:nvPr>
            <p:ph idx="1"/>
          </p:nvPr>
        </p:nvSpPr>
        <p:spPr/>
        <p:txBody>
          <a:bodyPr>
            <a:normAutofit fontScale="92500" lnSpcReduction="20000"/>
          </a:bodyPr>
          <a:lstStyle/>
          <a:p>
            <a:r>
              <a:rPr lang="en-IN" dirty="0"/>
              <a:t>But where has the first category </a:t>
            </a:r>
            <a:r>
              <a:rPr lang="en-IN" dirty="0" err="1"/>
              <a:t>CrCard</a:t>
            </a:r>
            <a:r>
              <a:rPr lang="en-IN" dirty="0"/>
              <a:t> disappeared?</a:t>
            </a:r>
          </a:p>
          <a:p>
            <a:r>
              <a:rPr lang="en-IN" dirty="0"/>
              <a:t>We have stated </a:t>
            </a:r>
            <a:r>
              <a:rPr lang="en-IN" i="1" dirty="0" err="1"/>
              <a:t>drop_first</a:t>
            </a:r>
            <a:r>
              <a:rPr lang="en-IN" i="1" dirty="0"/>
              <a:t>=True</a:t>
            </a:r>
            <a:r>
              <a:rPr lang="en-IN" dirty="0"/>
              <a:t> for this, so the first category is gone</a:t>
            </a:r>
          </a:p>
          <a:p>
            <a:r>
              <a:rPr lang="en-IN" dirty="0"/>
              <a:t>However, we can easily find it from the resulting </a:t>
            </a:r>
            <a:r>
              <a:rPr lang="en-IN" dirty="0" err="1"/>
              <a:t>dataframe</a:t>
            </a:r>
            <a:endParaRPr lang="en-IN" dirty="0"/>
          </a:p>
          <a:p>
            <a:r>
              <a:rPr lang="en-IN" dirty="0"/>
              <a:t>Example: In row 0 and 3, Education=0 and Housing=0, so </a:t>
            </a:r>
            <a:r>
              <a:rPr lang="en-IN" dirty="0" err="1"/>
              <a:t>CrCard</a:t>
            </a:r>
            <a:r>
              <a:rPr lang="en-IN" dirty="0"/>
              <a:t> must be 1</a:t>
            </a:r>
          </a:p>
          <a:p>
            <a:r>
              <a:rPr lang="en-IN" b="1" dirty="0"/>
              <a:t>Original</a:t>
            </a:r>
            <a:r>
              <a:rPr lang="en-IN" dirty="0"/>
              <a:t>				</a:t>
            </a:r>
            <a:r>
              <a:rPr lang="en-IN" b="1" dirty="0"/>
              <a:t>After the above statement</a:t>
            </a:r>
          </a:p>
          <a:p>
            <a:pPr marL="0" indent="0">
              <a:buNone/>
            </a:pPr>
            <a:r>
              <a:rPr lang="en-US" dirty="0"/>
              <a:t> purpose					Education	      Housing</a:t>
            </a:r>
          </a:p>
          <a:p>
            <a:pPr marL="0" indent="0">
              <a:buNone/>
            </a:pPr>
            <a:r>
              <a:rPr lang="en-US" dirty="0"/>
              <a:t>0        </a:t>
            </a:r>
            <a:r>
              <a:rPr lang="en-US" dirty="0" err="1"/>
              <a:t>CrCard</a:t>
            </a:r>
            <a:r>
              <a:rPr lang="en-US" dirty="0"/>
              <a:t>				0	  0			  0</a:t>
            </a:r>
          </a:p>
          <a:p>
            <a:pPr marL="0" indent="0">
              <a:buNone/>
            </a:pPr>
            <a:r>
              <a:rPr lang="en-US" dirty="0"/>
              <a:t>1        Education			1	  1			  0</a:t>
            </a:r>
          </a:p>
          <a:p>
            <a:pPr marL="0" indent="0">
              <a:buNone/>
            </a:pPr>
            <a:r>
              <a:rPr lang="en-US" dirty="0"/>
              <a:t>2        Housing			2	  0			  1</a:t>
            </a:r>
          </a:p>
          <a:p>
            <a:pPr marL="0" indent="0">
              <a:buNone/>
            </a:pPr>
            <a:r>
              <a:rPr lang="en-US" dirty="0"/>
              <a:t>3        </a:t>
            </a:r>
            <a:r>
              <a:rPr lang="en-US" dirty="0" err="1"/>
              <a:t>CrCard</a:t>
            </a:r>
            <a:r>
              <a:rPr lang="en-US" dirty="0"/>
              <a:t>				3	  0			  0</a:t>
            </a:r>
            <a:endParaRPr lang="en-IN" dirty="0"/>
          </a:p>
          <a:p>
            <a:pPr marL="0" indent="0">
              <a:buNone/>
            </a:pPr>
            <a:endParaRPr lang="en-IN" dirty="0"/>
          </a:p>
        </p:txBody>
      </p:sp>
    </p:spTree>
    <p:extLst>
      <p:ext uri="{BB962C8B-B14F-4D97-AF65-F5344CB8AC3E}">
        <p14:creationId xmlns:p14="http://schemas.microsoft.com/office/powerpoint/2010/main" val="190305647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7F03-1129-37E7-28C5-1084C2B48F9F}"/>
              </a:ext>
            </a:extLst>
          </p:cNvPr>
          <p:cNvSpPr>
            <a:spLocks noGrp="1"/>
          </p:cNvSpPr>
          <p:nvPr>
            <p:ph type="title"/>
          </p:nvPr>
        </p:nvSpPr>
        <p:spPr/>
        <p:txBody>
          <a:bodyPr/>
          <a:lstStyle/>
          <a:p>
            <a:r>
              <a:rPr lang="en-IN" dirty="0"/>
              <a:t>Confusion Matrix Concept</a:t>
            </a:r>
          </a:p>
        </p:txBody>
      </p:sp>
      <p:sp>
        <p:nvSpPr>
          <p:cNvPr id="3" name="Content Placeholder 2">
            <a:extLst>
              <a:ext uri="{FF2B5EF4-FFF2-40B4-BE49-F238E27FC236}">
                <a16:creationId xmlns:a16="http://schemas.microsoft.com/office/drawing/2014/main" id="{6731C382-5807-082D-19D2-1938661CE49B}"/>
              </a:ext>
            </a:extLst>
          </p:cNvPr>
          <p:cNvSpPr>
            <a:spLocks noGrp="1"/>
          </p:cNvSpPr>
          <p:nvPr>
            <p:ph idx="1"/>
          </p:nvPr>
        </p:nvSpPr>
        <p:spPr/>
        <p:txBody>
          <a:bodyPr/>
          <a:lstStyle/>
          <a:p>
            <a:r>
              <a:rPr lang="en-US" b="1" dirty="0"/>
              <a:t>Confusion matrix</a:t>
            </a:r>
            <a:r>
              <a:rPr lang="en-US" dirty="0"/>
              <a:t>: A table used in classification tasks in machine learning and statistics to evaluate the performance of a classification model</a:t>
            </a:r>
          </a:p>
          <a:p>
            <a:r>
              <a:rPr lang="en-US" dirty="0"/>
              <a:t>Tells us how accurate our predictions are</a:t>
            </a:r>
          </a:p>
          <a:p>
            <a:r>
              <a:rPr lang="en-US" dirty="0"/>
              <a:t> The confusion matrix provides valuable insights into the model's accuracy, precision, recall, and other important metrics</a:t>
            </a:r>
          </a:p>
          <a:p>
            <a:r>
              <a:rPr lang="en-US" dirty="0"/>
              <a:t>Generally it is a 2x2 table</a:t>
            </a:r>
            <a:endParaRPr lang="en-IN" dirty="0"/>
          </a:p>
        </p:txBody>
      </p:sp>
    </p:spTree>
    <p:extLst>
      <p:ext uri="{BB962C8B-B14F-4D97-AF65-F5344CB8AC3E}">
        <p14:creationId xmlns:p14="http://schemas.microsoft.com/office/powerpoint/2010/main" val="26991025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7F03-1129-37E7-28C5-1084C2B48F9F}"/>
              </a:ext>
            </a:extLst>
          </p:cNvPr>
          <p:cNvSpPr>
            <a:spLocks noGrp="1"/>
          </p:cNvSpPr>
          <p:nvPr>
            <p:ph type="title"/>
          </p:nvPr>
        </p:nvSpPr>
        <p:spPr/>
        <p:txBody>
          <a:bodyPr/>
          <a:lstStyle/>
          <a:p>
            <a:r>
              <a:rPr lang="en-IN" dirty="0"/>
              <a:t>Confusion Matrix Components</a:t>
            </a:r>
          </a:p>
        </p:txBody>
      </p:sp>
      <p:sp>
        <p:nvSpPr>
          <p:cNvPr id="3" name="Content Placeholder 2">
            <a:extLst>
              <a:ext uri="{FF2B5EF4-FFF2-40B4-BE49-F238E27FC236}">
                <a16:creationId xmlns:a16="http://schemas.microsoft.com/office/drawing/2014/main" id="{6731C382-5807-082D-19D2-1938661CE49B}"/>
              </a:ext>
            </a:extLst>
          </p:cNvPr>
          <p:cNvSpPr>
            <a:spLocks noGrp="1"/>
          </p:cNvSpPr>
          <p:nvPr>
            <p:ph idx="1"/>
          </p:nvPr>
        </p:nvSpPr>
        <p:spPr/>
        <p:txBody>
          <a:bodyPr>
            <a:normAutofit/>
          </a:bodyPr>
          <a:lstStyle/>
          <a:p>
            <a:r>
              <a:rPr lang="en-US" b="1" dirty="0">
                <a:solidFill>
                  <a:srgbClr val="00B050"/>
                </a:solidFill>
              </a:rPr>
              <a:t>True Positives (TP)</a:t>
            </a:r>
            <a:r>
              <a:rPr lang="en-US" dirty="0"/>
              <a:t>: Prediction: Positive, Actual result: Positive</a:t>
            </a:r>
          </a:p>
          <a:p>
            <a:r>
              <a:rPr lang="en-US" b="1" dirty="0">
                <a:solidFill>
                  <a:srgbClr val="00B050"/>
                </a:solidFill>
              </a:rPr>
              <a:t>True Negatives (TN)</a:t>
            </a:r>
            <a:r>
              <a:rPr lang="en-US" dirty="0"/>
              <a:t>: Prediction: Negative, Actual result: Negative</a:t>
            </a:r>
          </a:p>
          <a:p>
            <a:r>
              <a:rPr lang="en-US" b="1" dirty="0">
                <a:solidFill>
                  <a:srgbClr val="FF0000"/>
                </a:solidFill>
              </a:rPr>
              <a:t>False Positives (FP)</a:t>
            </a:r>
            <a:r>
              <a:rPr lang="en-US" dirty="0"/>
              <a:t>: Prediction: Positive, Actual result: Negative; Also known as </a:t>
            </a:r>
            <a:r>
              <a:rPr lang="en-US" dirty="0">
                <a:solidFill>
                  <a:srgbClr val="FF0000"/>
                </a:solidFill>
              </a:rPr>
              <a:t>Type I error</a:t>
            </a:r>
            <a:r>
              <a:rPr lang="en-US" dirty="0"/>
              <a:t> – These are </a:t>
            </a:r>
            <a:r>
              <a:rPr lang="en-US" i="1" dirty="0"/>
              <a:t>false alarms</a:t>
            </a:r>
          </a:p>
          <a:p>
            <a:r>
              <a:rPr lang="en-US" b="1" dirty="0">
                <a:solidFill>
                  <a:srgbClr val="FF0000"/>
                </a:solidFill>
              </a:rPr>
              <a:t>False Negatives (FN)</a:t>
            </a:r>
            <a:r>
              <a:rPr lang="en-US" dirty="0"/>
              <a:t>: Prediction: Negative, Actual result: Positive; Also known as </a:t>
            </a:r>
            <a:r>
              <a:rPr lang="en-US" dirty="0">
                <a:solidFill>
                  <a:srgbClr val="FF0000"/>
                </a:solidFill>
              </a:rPr>
              <a:t>Type II error</a:t>
            </a:r>
            <a:endParaRPr lang="en-IN" dirty="0"/>
          </a:p>
        </p:txBody>
      </p:sp>
      <p:graphicFrame>
        <p:nvGraphicFramePr>
          <p:cNvPr id="4" name="Table 4">
            <a:extLst>
              <a:ext uri="{FF2B5EF4-FFF2-40B4-BE49-F238E27FC236}">
                <a16:creationId xmlns:a16="http://schemas.microsoft.com/office/drawing/2014/main" id="{745926BE-6B12-F52B-717F-8AA9F3463C50}"/>
              </a:ext>
            </a:extLst>
          </p:cNvPr>
          <p:cNvGraphicFramePr>
            <a:graphicFrameLocks noGrp="1"/>
          </p:cNvGraphicFramePr>
          <p:nvPr/>
        </p:nvGraphicFramePr>
        <p:xfrm>
          <a:off x="1613044" y="4654193"/>
          <a:ext cx="9215919" cy="1736334"/>
        </p:xfrm>
        <a:graphic>
          <a:graphicData uri="http://schemas.openxmlformats.org/drawingml/2006/table">
            <a:tbl>
              <a:tblPr firstRow="1" bandRow="1">
                <a:tableStyleId>{AF606853-7671-496A-8E4F-DF71F8EC918B}</a:tableStyleId>
              </a:tblPr>
              <a:tblGrid>
                <a:gridCol w="3071973">
                  <a:extLst>
                    <a:ext uri="{9D8B030D-6E8A-4147-A177-3AD203B41FA5}">
                      <a16:colId xmlns:a16="http://schemas.microsoft.com/office/drawing/2014/main" val="1448628175"/>
                    </a:ext>
                  </a:extLst>
                </a:gridCol>
                <a:gridCol w="3071973">
                  <a:extLst>
                    <a:ext uri="{9D8B030D-6E8A-4147-A177-3AD203B41FA5}">
                      <a16:colId xmlns:a16="http://schemas.microsoft.com/office/drawing/2014/main" val="3940039860"/>
                    </a:ext>
                  </a:extLst>
                </a:gridCol>
                <a:gridCol w="3071973">
                  <a:extLst>
                    <a:ext uri="{9D8B030D-6E8A-4147-A177-3AD203B41FA5}">
                      <a16:colId xmlns:a16="http://schemas.microsoft.com/office/drawing/2014/main" val="4277862579"/>
                    </a:ext>
                  </a:extLst>
                </a:gridCol>
              </a:tblGrid>
              <a:tr h="578778">
                <a:tc>
                  <a:txBody>
                    <a:bodyPr/>
                    <a:lstStyle/>
                    <a:p>
                      <a:pPr algn="ctr"/>
                      <a:endParaRPr lang="en-IN" sz="2400" dirty="0"/>
                    </a:p>
                  </a:txBody>
                  <a:tcPr>
                    <a:noFill/>
                  </a:tcPr>
                </a:tc>
                <a:tc>
                  <a:txBody>
                    <a:bodyPr/>
                    <a:lstStyle/>
                    <a:p>
                      <a:pPr algn="ctr"/>
                      <a:r>
                        <a:rPr lang="en-IN" sz="2800" b="1" kern="1200" dirty="0">
                          <a:solidFill>
                            <a:schemeClr val="lt1"/>
                          </a:solidFill>
                          <a:latin typeface="+mn-lt"/>
                          <a:ea typeface="+mn-ea"/>
                          <a:cs typeface="+mn-cs"/>
                        </a:rPr>
                        <a:t>Predicted</a:t>
                      </a:r>
                      <a:r>
                        <a:rPr lang="en-IN" sz="2400" dirty="0"/>
                        <a:t> </a:t>
                      </a:r>
                      <a:r>
                        <a:rPr lang="en-IN" sz="2400" b="0" dirty="0"/>
                        <a:t>Positive</a:t>
                      </a:r>
                    </a:p>
                  </a:txBody>
                  <a:tcPr>
                    <a:solidFill>
                      <a:schemeClr val="accent2">
                        <a:lumMod val="75000"/>
                      </a:schemeClr>
                    </a:solidFill>
                  </a:tcPr>
                </a:tc>
                <a:tc>
                  <a:txBody>
                    <a:bodyPr/>
                    <a:lstStyle/>
                    <a:p>
                      <a:pPr algn="ctr"/>
                      <a:r>
                        <a:rPr lang="en-IN" sz="2800" b="1" kern="1200" dirty="0">
                          <a:solidFill>
                            <a:schemeClr val="lt1"/>
                          </a:solidFill>
                          <a:latin typeface="+mn-lt"/>
                          <a:ea typeface="+mn-ea"/>
                          <a:cs typeface="+mn-cs"/>
                        </a:rPr>
                        <a:t>Predicted</a:t>
                      </a:r>
                      <a:r>
                        <a:rPr lang="en-IN" sz="2400" dirty="0"/>
                        <a:t> </a:t>
                      </a:r>
                      <a:r>
                        <a:rPr lang="en-IN" sz="2400" b="0" dirty="0"/>
                        <a:t>Negative</a:t>
                      </a:r>
                    </a:p>
                  </a:txBody>
                  <a:tcPr>
                    <a:solidFill>
                      <a:schemeClr val="accent2">
                        <a:lumMod val="75000"/>
                      </a:schemeClr>
                    </a:solidFill>
                  </a:tcPr>
                </a:tc>
                <a:extLst>
                  <a:ext uri="{0D108BD9-81ED-4DB2-BD59-A6C34878D82A}">
                    <a16:rowId xmlns:a16="http://schemas.microsoft.com/office/drawing/2014/main" val="4057248766"/>
                  </a:ext>
                </a:extLst>
              </a:tr>
              <a:tr h="578778">
                <a:tc>
                  <a:txBody>
                    <a:bodyPr/>
                    <a:lstStyle/>
                    <a:p>
                      <a:pPr algn="ctr"/>
                      <a:r>
                        <a:rPr lang="en-IN" sz="2800" b="1" dirty="0"/>
                        <a:t>Actual</a:t>
                      </a:r>
                      <a:r>
                        <a:rPr lang="en-IN" sz="2400" dirty="0"/>
                        <a:t> positive</a:t>
                      </a:r>
                    </a:p>
                  </a:txBody>
                  <a:tcPr>
                    <a:solidFill>
                      <a:srgbClr val="7030A0"/>
                    </a:solidFill>
                  </a:tcPr>
                </a:tc>
                <a:tc>
                  <a:txBody>
                    <a:bodyPr/>
                    <a:lstStyle/>
                    <a:p>
                      <a:pPr algn="ctr"/>
                      <a:r>
                        <a:rPr lang="en-IN" sz="2400" dirty="0"/>
                        <a:t>TP</a:t>
                      </a:r>
                    </a:p>
                  </a:txBody>
                  <a:tcPr/>
                </a:tc>
                <a:tc>
                  <a:txBody>
                    <a:bodyPr/>
                    <a:lstStyle/>
                    <a:p>
                      <a:pPr algn="ctr"/>
                      <a:r>
                        <a:rPr lang="en-IN" sz="2400" dirty="0"/>
                        <a:t>FN</a:t>
                      </a:r>
                    </a:p>
                  </a:txBody>
                  <a:tcPr>
                    <a:solidFill>
                      <a:srgbClr val="FF0000"/>
                    </a:solidFill>
                  </a:tcPr>
                </a:tc>
                <a:extLst>
                  <a:ext uri="{0D108BD9-81ED-4DB2-BD59-A6C34878D82A}">
                    <a16:rowId xmlns:a16="http://schemas.microsoft.com/office/drawing/2014/main" val="3684032044"/>
                  </a:ext>
                </a:extLst>
              </a:tr>
              <a:tr h="578778">
                <a:tc>
                  <a:txBody>
                    <a:bodyPr/>
                    <a:lstStyle/>
                    <a:p>
                      <a:pPr algn="ctr"/>
                      <a:r>
                        <a:rPr lang="en-IN" sz="2800" b="1" kern="1200" dirty="0">
                          <a:solidFill>
                            <a:schemeClr val="lt1"/>
                          </a:solidFill>
                          <a:latin typeface="+mn-lt"/>
                          <a:ea typeface="+mn-ea"/>
                          <a:cs typeface="+mn-cs"/>
                        </a:rPr>
                        <a:t>Actual</a:t>
                      </a:r>
                      <a:r>
                        <a:rPr lang="en-IN" sz="2400" dirty="0"/>
                        <a:t> negative</a:t>
                      </a:r>
                    </a:p>
                  </a:txBody>
                  <a:tcPr>
                    <a:solidFill>
                      <a:srgbClr val="7030A0"/>
                    </a:solidFill>
                  </a:tcPr>
                </a:tc>
                <a:tc>
                  <a:txBody>
                    <a:bodyPr/>
                    <a:lstStyle/>
                    <a:p>
                      <a:pPr algn="ctr"/>
                      <a:r>
                        <a:rPr lang="en-IN" sz="2400" dirty="0"/>
                        <a:t>FP</a:t>
                      </a:r>
                    </a:p>
                  </a:txBody>
                  <a:tcPr>
                    <a:solidFill>
                      <a:srgbClr val="FF0000"/>
                    </a:solidFill>
                  </a:tcPr>
                </a:tc>
                <a:tc>
                  <a:txBody>
                    <a:bodyPr/>
                    <a:lstStyle/>
                    <a:p>
                      <a:pPr algn="ctr"/>
                      <a:r>
                        <a:rPr lang="en-IN" sz="2400" dirty="0"/>
                        <a:t>TN</a:t>
                      </a:r>
                    </a:p>
                  </a:txBody>
                  <a:tcPr/>
                </a:tc>
                <a:extLst>
                  <a:ext uri="{0D108BD9-81ED-4DB2-BD59-A6C34878D82A}">
                    <a16:rowId xmlns:a16="http://schemas.microsoft.com/office/drawing/2014/main" val="274299999"/>
                  </a:ext>
                </a:extLst>
              </a:tr>
            </a:tbl>
          </a:graphicData>
        </a:graphic>
      </p:graphicFrame>
    </p:spTree>
    <p:extLst>
      <p:ext uri="{BB962C8B-B14F-4D97-AF65-F5344CB8AC3E}">
        <p14:creationId xmlns:p14="http://schemas.microsoft.com/office/powerpoint/2010/main" val="19705982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DFAC3-3AFD-056A-E702-B639C2657614}"/>
              </a:ext>
            </a:extLst>
          </p:cNvPr>
          <p:cNvSpPr>
            <a:spLocks noGrp="1"/>
          </p:cNvSpPr>
          <p:nvPr>
            <p:ph type="title"/>
          </p:nvPr>
        </p:nvSpPr>
        <p:spPr/>
        <p:txBody>
          <a:bodyPr/>
          <a:lstStyle/>
          <a:p>
            <a:r>
              <a:rPr lang="en-IN" dirty="0"/>
              <a:t>Email Example</a:t>
            </a:r>
          </a:p>
        </p:txBody>
      </p:sp>
      <p:sp>
        <p:nvSpPr>
          <p:cNvPr id="4" name="Content Placeholder 3">
            <a:extLst>
              <a:ext uri="{FF2B5EF4-FFF2-40B4-BE49-F238E27FC236}">
                <a16:creationId xmlns:a16="http://schemas.microsoft.com/office/drawing/2014/main" id="{2232761A-114F-F0A9-8F50-23229AD96300}"/>
              </a:ext>
            </a:extLst>
          </p:cNvPr>
          <p:cNvSpPr>
            <a:spLocks noGrp="1"/>
          </p:cNvSpPr>
          <p:nvPr>
            <p:ph sz="half" idx="1"/>
          </p:nvPr>
        </p:nvSpPr>
        <p:spPr>
          <a:xfrm>
            <a:off x="838200" y="1825625"/>
            <a:ext cx="3733800" cy="4351338"/>
          </a:xfrm>
        </p:spPr>
        <p:txBody>
          <a:bodyPr>
            <a:normAutofit fontScale="70000" lnSpcReduction="20000"/>
          </a:bodyPr>
          <a:lstStyle/>
          <a:p>
            <a:r>
              <a:rPr lang="en-US" dirty="0"/>
              <a:t>Suppose you have a dataset with 100 emails, and your model makes predictions for each email. Here are the results:</a:t>
            </a:r>
          </a:p>
          <a:p>
            <a:r>
              <a:rPr lang="en-US" b="1" dirty="0"/>
              <a:t>True Positives (TP)</a:t>
            </a:r>
            <a:r>
              <a:rPr lang="en-US" dirty="0"/>
              <a:t>: 35 emails were correctly classified as spam</a:t>
            </a:r>
          </a:p>
          <a:p>
            <a:r>
              <a:rPr lang="en-US" b="1" dirty="0"/>
              <a:t>True Negatives (TN)</a:t>
            </a:r>
            <a:r>
              <a:rPr lang="en-US" dirty="0"/>
              <a:t>: 50 emails were correctly classified as not spam</a:t>
            </a:r>
          </a:p>
          <a:p>
            <a:r>
              <a:rPr lang="en-US" b="1" dirty="0"/>
              <a:t>False Positives (FP)</a:t>
            </a:r>
            <a:r>
              <a:rPr lang="en-US" dirty="0"/>
              <a:t>: 5 emails were incorrectly classified as spam (actually not spam)</a:t>
            </a:r>
          </a:p>
          <a:p>
            <a:r>
              <a:rPr lang="en-US" b="1" dirty="0"/>
              <a:t>False Negatives (FN)</a:t>
            </a:r>
            <a:r>
              <a:rPr lang="en-US" dirty="0"/>
              <a:t>: 10 emails were incorrectly classified as not spam (actually spam)</a:t>
            </a:r>
            <a:endParaRPr lang="en-IN" dirty="0"/>
          </a:p>
        </p:txBody>
      </p:sp>
      <p:sp>
        <p:nvSpPr>
          <p:cNvPr id="9" name="Content Placeholder 8">
            <a:extLst>
              <a:ext uri="{FF2B5EF4-FFF2-40B4-BE49-F238E27FC236}">
                <a16:creationId xmlns:a16="http://schemas.microsoft.com/office/drawing/2014/main" id="{785796E0-AC2B-5C17-9D92-93E9CB6E0674}"/>
              </a:ext>
            </a:extLst>
          </p:cNvPr>
          <p:cNvSpPr>
            <a:spLocks noGrp="1"/>
          </p:cNvSpPr>
          <p:nvPr>
            <p:ph sz="half" idx="2"/>
          </p:nvPr>
        </p:nvSpPr>
        <p:spPr/>
        <p:txBody>
          <a:bodyPr>
            <a:normAutofit fontScale="70000" lnSpcReduction="20000"/>
          </a:bodyPr>
          <a:lstStyle/>
          <a:p>
            <a:endParaRPr lang="en-IN"/>
          </a:p>
        </p:txBody>
      </p:sp>
      <p:graphicFrame>
        <p:nvGraphicFramePr>
          <p:cNvPr id="10" name="Table 4">
            <a:extLst>
              <a:ext uri="{FF2B5EF4-FFF2-40B4-BE49-F238E27FC236}">
                <a16:creationId xmlns:a16="http://schemas.microsoft.com/office/drawing/2014/main" id="{7178CD5F-5E03-D866-BB2A-8BE645F16F89}"/>
              </a:ext>
            </a:extLst>
          </p:cNvPr>
          <p:cNvGraphicFramePr>
            <a:graphicFrameLocks/>
          </p:cNvGraphicFramePr>
          <p:nvPr/>
        </p:nvGraphicFramePr>
        <p:xfrm>
          <a:off x="4417888" y="2405942"/>
          <a:ext cx="7592604" cy="1737360"/>
        </p:xfrm>
        <a:graphic>
          <a:graphicData uri="http://schemas.openxmlformats.org/drawingml/2006/table">
            <a:tbl>
              <a:tblPr firstRow="1" bandRow="1">
                <a:tableStyleId>{5C22544A-7EE6-4342-B048-85BDC9FD1C3A}</a:tableStyleId>
              </a:tblPr>
              <a:tblGrid>
                <a:gridCol w="1898151">
                  <a:extLst>
                    <a:ext uri="{9D8B030D-6E8A-4147-A177-3AD203B41FA5}">
                      <a16:colId xmlns:a16="http://schemas.microsoft.com/office/drawing/2014/main" val="563627574"/>
                    </a:ext>
                  </a:extLst>
                </a:gridCol>
                <a:gridCol w="1898151">
                  <a:extLst>
                    <a:ext uri="{9D8B030D-6E8A-4147-A177-3AD203B41FA5}">
                      <a16:colId xmlns:a16="http://schemas.microsoft.com/office/drawing/2014/main" val="2387032443"/>
                    </a:ext>
                  </a:extLst>
                </a:gridCol>
                <a:gridCol w="1898151">
                  <a:extLst>
                    <a:ext uri="{9D8B030D-6E8A-4147-A177-3AD203B41FA5}">
                      <a16:colId xmlns:a16="http://schemas.microsoft.com/office/drawing/2014/main" val="517915622"/>
                    </a:ext>
                  </a:extLst>
                </a:gridCol>
                <a:gridCol w="1898151">
                  <a:extLst>
                    <a:ext uri="{9D8B030D-6E8A-4147-A177-3AD203B41FA5}">
                      <a16:colId xmlns:a16="http://schemas.microsoft.com/office/drawing/2014/main" val="2787039873"/>
                    </a:ext>
                  </a:extLst>
                </a:gridCol>
              </a:tblGrid>
              <a:tr h="522928">
                <a:tc>
                  <a:txBody>
                    <a:bodyPr/>
                    <a:lstStyle/>
                    <a:p>
                      <a:endParaRPr lang="en-IN" b="1" dirty="0">
                        <a:solidFill>
                          <a:schemeClr val="bg1"/>
                        </a:solidFill>
                      </a:endParaRPr>
                    </a:p>
                  </a:txBody>
                  <a:tcPr>
                    <a:solidFill>
                      <a:schemeClr val="accent2">
                        <a:lumMod val="75000"/>
                      </a:schemeClr>
                    </a:solidFill>
                  </a:tcPr>
                </a:tc>
                <a:tc gridSpan="2">
                  <a:txBody>
                    <a:bodyPr/>
                    <a:lstStyle/>
                    <a:p>
                      <a:pPr algn="ctr"/>
                      <a:r>
                        <a:rPr lang="en-IN" b="1" dirty="0">
                          <a:solidFill>
                            <a:schemeClr val="bg1"/>
                          </a:solidFill>
                        </a:rPr>
                        <a:t>Predicted</a:t>
                      </a:r>
                    </a:p>
                    <a:p>
                      <a:pPr algn="l"/>
                      <a:r>
                        <a:rPr lang="en-IN" b="1" dirty="0">
                          <a:solidFill>
                            <a:schemeClr val="bg1"/>
                          </a:solidFill>
                        </a:rPr>
                        <a:t>  Spam (Positive) Not Spam (Negative)</a:t>
                      </a:r>
                    </a:p>
                  </a:txBody>
                  <a:tcPr>
                    <a:solidFill>
                      <a:schemeClr val="accent2">
                        <a:lumMod val="75000"/>
                      </a:schemeClr>
                    </a:solidFill>
                  </a:tcPr>
                </a:tc>
                <a:tc hMerge="1">
                  <a:txBody>
                    <a:bodyPr/>
                    <a:lstStyle/>
                    <a:p>
                      <a:endParaRPr lang="en-IN" dirty="0"/>
                    </a:p>
                  </a:txBody>
                  <a:tcPr/>
                </a:tc>
                <a:tc>
                  <a:txBody>
                    <a:bodyPr/>
                    <a:lstStyle/>
                    <a:p>
                      <a:pPr algn="ctr"/>
                      <a:r>
                        <a:rPr lang="en-IN" b="1" dirty="0">
                          <a:solidFill>
                            <a:schemeClr val="bg1"/>
                          </a:solidFill>
                        </a:rPr>
                        <a:t>Total</a:t>
                      </a:r>
                    </a:p>
                  </a:txBody>
                  <a:tcPr>
                    <a:solidFill>
                      <a:schemeClr val="accent2">
                        <a:lumMod val="75000"/>
                      </a:schemeClr>
                    </a:solidFill>
                  </a:tcPr>
                </a:tc>
                <a:extLst>
                  <a:ext uri="{0D108BD9-81ED-4DB2-BD59-A6C34878D82A}">
                    <a16:rowId xmlns:a16="http://schemas.microsoft.com/office/drawing/2014/main" val="3929006886"/>
                  </a:ext>
                </a:extLst>
              </a:tr>
              <a:tr h="209171">
                <a:tc rowSpan="2">
                  <a:txBody>
                    <a:bodyPr/>
                    <a:lstStyle/>
                    <a:p>
                      <a:pPr algn="ctr"/>
                      <a:r>
                        <a:rPr lang="en-IN" b="1" dirty="0">
                          <a:solidFill>
                            <a:schemeClr val="bg1"/>
                          </a:solidFill>
                        </a:rPr>
                        <a:t>Actual Spam</a:t>
                      </a:r>
                    </a:p>
                    <a:p>
                      <a:pPr algn="ctr"/>
                      <a:r>
                        <a:rPr lang="en-IN" b="1" dirty="0">
                          <a:solidFill>
                            <a:schemeClr val="bg1"/>
                          </a:solidFill>
                        </a:rPr>
                        <a:t>Actual Not Spam</a:t>
                      </a:r>
                    </a:p>
                  </a:txBody>
                  <a:tcPr>
                    <a:solidFill>
                      <a:schemeClr val="accent2">
                        <a:lumMod val="75000"/>
                      </a:schemeClr>
                    </a:solidFill>
                  </a:tcPr>
                </a:tc>
                <a:tc>
                  <a:txBody>
                    <a:bodyPr/>
                    <a:lstStyle/>
                    <a:p>
                      <a:pPr algn="ctr"/>
                      <a:r>
                        <a:rPr lang="en-IN" b="1" dirty="0">
                          <a:solidFill>
                            <a:schemeClr val="bg1"/>
                          </a:solidFill>
                        </a:rPr>
                        <a:t>35 (TP)</a:t>
                      </a:r>
                    </a:p>
                  </a:txBody>
                  <a:tcPr>
                    <a:solidFill>
                      <a:schemeClr val="accent2">
                        <a:lumMod val="75000"/>
                      </a:schemeClr>
                    </a:solidFill>
                  </a:tcPr>
                </a:tc>
                <a:tc>
                  <a:txBody>
                    <a:bodyPr/>
                    <a:lstStyle/>
                    <a:p>
                      <a:pPr algn="ctr"/>
                      <a:r>
                        <a:rPr lang="en-IN" b="1" dirty="0">
                          <a:solidFill>
                            <a:schemeClr val="bg1"/>
                          </a:solidFill>
                        </a:rPr>
                        <a:t>10 (FN)</a:t>
                      </a:r>
                    </a:p>
                  </a:txBody>
                  <a:tcPr>
                    <a:solidFill>
                      <a:schemeClr val="accent2">
                        <a:lumMod val="75000"/>
                      </a:schemeClr>
                    </a:solidFill>
                  </a:tcPr>
                </a:tc>
                <a:tc>
                  <a:txBody>
                    <a:bodyPr/>
                    <a:lstStyle/>
                    <a:p>
                      <a:pPr algn="ctr"/>
                      <a:r>
                        <a:rPr lang="en-IN" b="1" dirty="0">
                          <a:solidFill>
                            <a:schemeClr val="bg1"/>
                          </a:solidFill>
                        </a:rPr>
                        <a:t>45</a:t>
                      </a:r>
                    </a:p>
                  </a:txBody>
                  <a:tcPr>
                    <a:solidFill>
                      <a:schemeClr val="accent2">
                        <a:lumMod val="75000"/>
                      </a:schemeClr>
                    </a:solidFill>
                  </a:tcPr>
                </a:tc>
                <a:extLst>
                  <a:ext uri="{0D108BD9-81ED-4DB2-BD59-A6C34878D82A}">
                    <a16:rowId xmlns:a16="http://schemas.microsoft.com/office/drawing/2014/main" val="938518234"/>
                  </a:ext>
                </a:extLst>
              </a:tr>
              <a:tr h="209171">
                <a:tc vMerge="1">
                  <a:txBody>
                    <a:bodyPr/>
                    <a:lstStyle/>
                    <a:p>
                      <a:endParaRPr lang="en-IN" dirty="0"/>
                    </a:p>
                  </a:txBody>
                  <a:tcPr/>
                </a:tc>
                <a:tc>
                  <a:txBody>
                    <a:bodyPr/>
                    <a:lstStyle/>
                    <a:p>
                      <a:pPr algn="ctr"/>
                      <a:r>
                        <a:rPr lang="en-IN" b="1" dirty="0">
                          <a:solidFill>
                            <a:schemeClr val="bg1"/>
                          </a:solidFill>
                        </a:rPr>
                        <a:t>5 (FP)</a:t>
                      </a:r>
                    </a:p>
                  </a:txBody>
                  <a:tcPr>
                    <a:solidFill>
                      <a:schemeClr val="accent2">
                        <a:lumMod val="75000"/>
                      </a:schemeClr>
                    </a:solidFill>
                  </a:tcPr>
                </a:tc>
                <a:tc>
                  <a:txBody>
                    <a:bodyPr/>
                    <a:lstStyle/>
                    <a:p>
                      <a:pPr algn="ctr"/>
                      <a:r>
                        <a:rPr lang="en-IN" b="1" dirty="0">
                          <a:solidFill>
                            <a:schemeClr val="bg1"/>
                          </a:solidFill>
                        </a:rPr>
                        <a:t>50 (TN)</a:t>
                      </a:r>
                    </a:p>
                  </a:txBody>
                  <a:tcPr>
                    <a:solidFill>
                      <a:schemeClr val="accent2">
                        <a:lumMod val="75000"/>
                      </a:schemeClr>
                    </a:solidFill>
                  </a:tcPr>
                </a:tc>
                <a:tc>
                  <a:txBody>
                    <a:bodyPr/>
                    <a:lstStyle/>
                    <a:p>
                      <a:pPr algn="ctr"/>
                      <a:r>
                        <a:rPr lang="en-IN" b="1" dirty="0">
                          <a:solidFill>
                            <a:schemeClr val="bg1"/>
                          </a:solidFill>
                        </a:rPr>
                        <a:t>55</a:t>
                      </a:r>
                    </a:p>
                  </a:txBody>
                  <a:tcPr>
                    <a:solidFill>
                      <a:schemeClr val="accent2">
                        <a:lumMod val="75000"/>
                      </a:schemeClr>
                    </a:solidFill>
                  </a:tcPr>
                </a:tc>
                <a:extLst>
                  <a:ext uri="{0D108BD9-81ED-4DB2-BD59-A6C34878D82A}">
                    <a16:rowId xmlns:a16="http://schemas.microsoft.com/office/drawing/2014/main" val="433488746"/>
                  </a:ext>
                </a:extLst>
              </a:tr>
              <a:tr h="209171">
                <a:tc>
                  <a:txBody>
                    <a:bodyPr/>
                    <a:lstStyle/>
                    <a:p>
                      <a:pPr algn="ctr"/>
                      <a:r>
                        <a:rPr lang="en-IN" b="1" dirty="0">
                          <a:solidFill>
                            <a:schemeClr val="bg1"/>
                          </a:solidFill>
                        </a:rPr>
                        <a:t>Total </a:t>
                      </a:r>
                    </a:p>
                  </a:txBody>
                  <a:tcPr>
                    <a:solidFill>
                      <a:schemeClr val="accent2">
                        <a:lumMod val="75000"/>
                      </a:schemeClr>
                    </a:solidFill>
                  </a:tcPr>
                </a:tc>
                <a:tc>
                  <a:txBody>
                    <a:bodyPr/>
                    <a:lstStyle/>
                    <a:p>
                      <a:pPr algn="ctr"/>
                      <a:r>
                        <a:rPr lang="en-IN" b="1" dirty="0">
                          <a:solidFill>
                            <a:schemeClr val="bg1"/>
                          </a:solidFill>
                        </a:rPr>
                        <a:t>40</a:t>
                      </a:r>
                    </a:p>
                  </a:txBody>
                  <a:tcPr>
                    <a:solidFill>
                      <a:schemeClr val="accent2">
                        <a:lumMod val="75000"/>
                      </a:schemeClr>
                    </a:solidFill>
                  </a:tcPr>
                </a:tc>
                <a:tc>
                  <a:txBody>
                    <a:bodyPr/>
                    <a:lstStyle/>
                    <a:p>
                      <a:pPr algn="ctr"/>
                      <a:r>
                        <a:rPr lang="en-IN" b="1" dirty="0">
                          <a:solidFill>
                            <a:schemeClr val="bg1"/>
                          </a:solidFill>
                        </a:rPr>
                        <a:t>60</a:t>
                      </a:r>
                    </a:p>
                  </a:txBody>
                  <a:tcPr>
                    <a:solidFill>
                      <a:schemeClr val="accent2">
                        <a:lumMod val="75000"/>
                      </a:schemeClr>
                    </a:solidFill>
                  </a:tcPr>
                </a:tc>
                <a:tc>
                  <a:txBody>
                    <a:bodyPr/>
                    <a:lstStyle/>
                    <a:p>
                      <a:pPr algn="ctr"/>
                      <a:r>
                        <a:rPr lang="en-IN" b="1" dirty="0">
                          <a:solidFill>
                            <a:schemeClr val="bg1"/>
                          </a:solidFill>
                        </a:rPr>
                        <a:t>100</a:t>
                      </a:r>
                    </a:p>
                  </a:txBody>
                  <a:tcPr>
                    <a:solidFill>
                      <a:schemeClr val="accent2">
                        <a:lumMod val="75000"/>
                      </a:schemeClr>
                    </a:solidFill>
                  </a:tcPr>
                </a:tc>
                <a:extLst>
                  <a:ext uri="{0D108BD9-81ED-4DB2-BD59-A6C34878D82A}">
                    <a16:rowId xmlns:a16="http://schemas.microsoft.com/office/drawing/2014/main" val="2265525079"/>
                  </a:ext>
                </a:extLst>
              </a:tr>
            </a:tbl>
          </a:graphicData>
        </a:graphic>
      </p:graphicFrame>
    </p:spTree>
    <p:extLst>
      <p:ext uri="{BB962C8B-B14F-4D97-AF65-F5344CB8AC3E}">
        <p14:creationId xmlns:p14="http://schemas.microsoft.com/office/powerpoint/2010/main" val="269790504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FD90-AF2D-B29C-5215-88CFE15F2ED1}"/>
              </a:ext>
            </a:extLst>
          </p:cNvPr>
          <p:cNvSpPr>
            <a:spLocks noGrp="1"/>
          </p:cNvSpPr>
          <p:nvPr>
            <p:ph type="title"/>
          </p:nvPr>
        </p:nvSpPr>
        <p:spPr/>
        <p:txBody>
          <a:bodyPr/>
          <a:lstStyle/>
          <a:p>
            <a:r>
              <a:rPr lang="en-IN" dirty="0"/>
              <a:t>Use of Confusion Matrix</a:t>
            </a:r>
          </a:p>
        </p:txBody>
      </p:sp>
      <p:sp>
        <p:nvSpPr>
          <p:cNvPr id="3" name="Content Placeholder 2">
            <a:extLst>
              <a:ext uri="{FF2B5EF4-FFF2-40B4-BE49-F238E27FC236}">
                <a16:creationId xmlns:a16="http://schemas.microsoft.com/office/drawing/2014/main" id="{E789D2A8-190E-8812-BC67-D8DD7E22FB8C}"/>
              </a:ext>
            </a:extLst>
          </p:cNvPr>
          <p:cNvSpPr>
            <a:spLocks noGrp="1"/>
          </p:cNvSpPr>
          <p:nvPr>
            <p:ph idx="1"/>
          </p:nvPr>
        </p:nvSpPr>
        <p:spPr/>
        <p:txBody>
          <a:bodyPr/>
          <a:lstStyle/>
          <a:p>
            <a:r>
              <a:rPr lang="en-IN" dirty="0"/>
              <a:t>Consider the following situation in a cancer clinic and prepare a confusion matrix:</a:t>
            </a:r>
          </a:p>
          <a:p>
            <a:r>
              <a:rPr lang="en-US" dirty="0"/>
              <a:t>9 patients have cancer and the cancer test also says they have cancer</a:t>
            </a:r>
          </a:p>
          <a:p>
            <a:r>
              <a:rPr lang="en-US" dirty="0"/>
              <a:t>1 patient has cancer but the cancer test says could not detect it</a:t>
            </a:r>
          </a:p>
          <a:p>
            <a:r>
              <a:rPr lang="en-US" dirty="0"/>
              <a:t>99 patients do not have cancer but the cancer test says they have cancer</a:t>
            </a:r>
          </a:p>
          <a:p>
            <a:r>
              <a:rPr lang="en-US" dirty="0"/>
              <a:t>891 patients do not have cancer and the cancer test also correctly says it</a:t>
            </a:r>
          </a:p>
          <a:p>
            <a:endParaRPr lang="en-IN" dirty="0"/>
          </a:p>
        </p:txBody>
      </p:sp>
    </p:spTree>
    <p:extLst>
      <p:ext uri="{BB962C8B-B14F-4D97-AF65-F5344CB8AC3E}">
        <p14:creationId xmlns:p14="http://schemas.microsoft.com/office/powerpoint/2010/main" val="480545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96FB-B012-0E4E-4669-CECBF512F9E4}"/>
              </a:ext>
            </a:extLst>
          </p:cNvPr>
          <p:cNvSpPr>
            <a:spLocks noGrp="1"/>
          </p:cNvSpPr>
          <p:nvPr>
            <p:ph type="title"/>
          </p:nvPr>
        </p:nvSpPr>
        <p:spPr/>
        <p:txBody>
          <a:bodyPr/>
          <a:lstStyle/>
          <a:p>
            <a:r>
              <a:rPr lang="en-IN" dirty="0"/>
              <a:t>Diagnostic Analytics</a:t>
            </a:r>
          </a:p>
        </p:txBody>
      </p:sp>
      <p:sp>
        <p:nvSpPr>
          <p:cNvPr id="3" name="Content Placeholder 2">
            <a:extLst>
              <a:ext uri="{FF2B5EF4-FFF2-40B4-BE49-F238E27FC236}">
                <a16:creationId xmlns:a16="http://schemas.microsoft.com/office/drawing/2014/main" id="{C1EFA05C-1135-E4F9-D276-A7E07F0F67B4}"/>
              </a:ext>
            </a:extLst>
          </p:cNvPr>
          <p:cNvSpPr>
            <a:spLocks noGrp="1"/>
          </p:cNvSpPr>
          <p:nvPr>
            <p:ph idx="1"/>
          </p:nvPr>
        </p:nvSpPr>
        <p:spPr/>
        <p:txBody>
          <a:bodyPr/>
          <a:lstStyle/>
          <a:p>
            <a:r>
              <a:rPr lang="en-US" dirty="0"/>
              <a:t>Why something happened?</a:t>
            </a:r>
          </a:p>
          <a:p>
            <a:r>
              <a:rPr lang="en-US" dirty="0"/>
              <a:t>Examples</a:t>
            </a:r>
          </a:p>
          <a:p>
            <a:pPr lvl="1"/>
            <a:r>
              <a:rPr lang="en-US" dirty="0"/>
              <a:t>Credit card fraud detection using classification</a:t>
            </a:r>
          </a:p>
          <a:p>
            <a:pPr lvl="1"/>
            <a:r>
              <a:rPr lang="en-US" dirty="0"/>
              <a:t>Compare performance of two ML models (A/B Testing)</a:t>
            </a:r>
          </a:p>
        </p:txBody>
      </p:sp>
    </p:spTree>
    <p:extLst>
      <p:ext uri="{BB962C8B-B14F-4D97-AF65-F5344CB8AC3E}">
        <p14:creationId xmlns:p14="http://schemas.microsoft.com/office/powerpoint/2010/main" val="349569870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1F4FD-2B53-BF0D-8A4E-1BA5DA417489}"/>
              </a:ext>
            </a:extLst>
          </p:cNvPr>
          <p:cNvSpPr>
            <a:spLocks noGrp="1"/>
          </p:cNvSpPr>
          <p:nvPr>
            <p:ph type="title"/>
          </p:nvPr>
        </p:nvSpPr>
        <p:spPr/>
        <p:txBody>
          <a:bodyPr/>
          <a:lstStyle/>
          <a:p>
            <a:r>
              <a:rPr lang="en-IN"/>
              <a:t>Interpretation</a:t>
            </a:r>
          </a:p>
        </p:txBody>
      </p:sp>
      <p:sp>
        <p:nvSpPr>
          <p:cNvPr id="3" name="Content Placeholder 2">
            <a:extLst>
              <a:ext uri="{FF2B5EF4-FFF2-40B4-BE49-F238E27FC236}">
                <a16:creationId xmlns:a16="http://schemas.microsoft.com/office/drawing/2014/main" id="{F4AC462B-72AE-21C6-ED92-1A6C8AF6E2ED}"/>
              </a:ext>
            </a:extLst>
          </p:cNvPr>
          <p:cNvSpPr>
            <a:spLocks noGrp="1"/>
          </p:cNvSpPr>
          <p:nvPr>
            <p:ph idx="1"/>
          </p:nvPr>
        </p:nvSpPr>
        <p:spPr/>
        <p:txBody>
          <a:bodyPr/>
          <a:lstStyle/>
          <a:p>
            <a:endParaRPr lang="en-IN"/>
          </a:p>
        </p:txBody>
      </p:sp>
      <p:sp>
        <p:nvSpPr>
          <p:cNvPr id="4" name="Arrow: Pentagon 3">
            <a:extLst>
              <a:ext uri="{FF2B5EF4-FFF2-40B4-BE49-F238E27FC236}">
                <a16:creationId xmlns:a16="http://schemas.microsoft.com/office/drawing/2014/main" id="{E81A428C-6559-BCE0-3F93-DCD28DC856EC}"/>
              </a:ext>
            </a:extLst>
          </p:cNvPr>
          <p:cNvSpPr/>
          <p:nvPr/>
        </p:nvSpPr>
        <p:spPr>
          <a:xfrm>
            <a:off x="1405842" y="2022074"/>
            <a:ext cx="2969232" cy="849984"/>
          </a:xfrm>
          <a:prstGeom prst="homePlat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solidFill>
                  <a:schemeClr val="bg1"/>
                </a:solidFill>
              </a:rPr>
              <a:t>9 patients have cancer and the cancer test also says they have cancer</a:t>
            </a:r>
          </a:p>
        </p:txBody>
      </p:sp>
      <p:sp>
        <p:nvSpPr>
          <p:cNvPr id="5" name="Arrow: Pentagon 4">
            <a:extLst>
              <a:ext uri="{FF2B5EF4-FFF2-40B4-BE49-F238E27FC236}">
                <a16:creationId xmlns:a16="http://schemas.microsoft.com/office/drawing/2014/main" id="{2D54E871-70CC-4F64-F05E-35CB5FF20132}"/>
              </a:ext>
            </a:extLst>
          </p:cNvPr>
          <p:cNvSpPr/>
          <p:nvPr/>
        </p:nvSpPr>
        <p:spPr>
          <a:xfrm>
            <a:off x="1405842" y="3074428"/>
            <a:ext cx="2969232" cy="849984"/>
          </a:xfrm>
          <a:prstGeom prst="homePlat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solidFill>
                  <a:schemeClr val="bg1"/>
                </a:solidFill>
              </a:rPr>
              <a:t>1 patient has cancer but the cancer test says could not detect it</a:t>
            </a:r>
          </a:p>
        </p:txBody>
      </p:sp>
      <p:sp>
        <p:nvSpPr>
          <p:cNvPr id="6" name="Arrow: Pentagon 5">
            <a:extLst>
              <a:ext uri="{FF2B5EF4-FFF2-40B4-BE49-F238E27FC236}">
                <a16:creationId xmlns:a16="http://schemas.microsoft.com/office/drawing/2014/main" id="{BCBF2F01-D9A4-3797-27A6-4CE6C3C93A31}"/>
              </a:ext>
            </a:extLst>
          </p:cNvPr>
          <p:cNvSpPr/>
          <p:nvPr/>
        </p:nvSpPr>
        <p:spPr>
          <a:xfrm>
            <a:off x="1405842" y="4160765"/>
            <a:ext cx="2969232" cy="849984"/>
          </a:xfrm>
          <a:prstGeom prst="homePlat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solidFill>
                  <a:schemeClr val="bg1"/>
                </a:solidFill>
              </a:rPr>
              <a:t>99 patients do not have cancer but the cancer test says they have cancer</a:t>
            </a:r>
          </a:p>
        </p:txBody>
      </p:sp>
      <p:sp>
        <p:nvSpPr>
          <p:cNvPr id="7" name="Arrow: Pentagon 6">
            <a:extLst>
              <a:ext uri="{FF2B5EF4-FFF2-40B4-BE49-F238E27FC236}">
                <a16:creationId xmlns:a16="http://schemas.microsoft.com/office/drawing/2014/main" id="{A6F59CC6-7266-C3EC-80A6-0300F26DE84B}"/>
              </a:ext>
            </a:extLst>
          </p:cNvPr>
          <p:cNvSpPr/>
          <p:nvPr/>
        </p:nvSpPr>
        <p:spPr>
          <a:xfrm>
            <a:off x="1405842" y="5213119"/>
            <a:ext cx="2969232" cy="849984"/>
          </a:xfrm>
          <a:prstGeom prst="homePlat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solidFill>
                  <a:schemeClr val="bg1"/>
                </a:solidFill>
              </a:rPr>
              <a:t>891 patients do not have cancer and the cancer test also correctly says it</a:t>
            </a:r>
          </a:p>
        </p:txBody>
      </p:sp>
      <p:sp>
        <p:nvSpPr>
          <p:cNvPr id="8" name="TextBox 7">
            <a:extLst>
              <a:ext uri="{FF2B5EF4-FFF2-40B4-BE49-F238E27FC236}">
                <a16:creationId xmlns:a16="http://schemas.microsoft.com/office/drawing/2014/main" id="{C39608F9-0001-191C-38BE-AC191D6788F7}"/>
              </a:ext>
            </a:extLst>
          </p:cNvPr>
          <p:cNvSpPr txBox="1"/>
          <p:nvPr/>
        </p:nvSpPr>
        <p:spPr>
          <a:xfrm>
            <a:off x="4520629" y="2262400"/>
            <a:ext cx="2363056" cy="369332"/>
          </a:xfrm>
          <a:prstGeom prst="rect">
            <a:avLst/>
          </a:prstGeom>
          <a:solidFill>
            <a:srgbClr val="92D050"/>
          </a:solidFill>
        </p:spPr>
        <p:txBody>
          <a:bodyPr wrap="square" rtlCol="0">
            <a:spAutoFit/>
          </a:bodyPr>
          <a:lstStyle/>
          <a:p>
            <a:pPr algn="ctr"/>
            <a:r>
              <a:rPr lang="en-IN" b="1" dirty="0"/>
              <a:t>True Positive (TP)</a:t>
            </a:r>
          </a:p>
        </p:txBody>
      </p:sp>
      <p:sp>
        <p:nvSpPr>
          <p:cNvPr id="9" name="TextBox 8">
            <a:extLst>
              <a:ext uri="{FF2B5EF4-FFF2-40B4-BE49-F238E27FC236}">
                <a16:creationId xmlns:a16="http://schemas.microsoft.com/office/drawing/2014/main" id="{141C2ADC-A104-1019-3A77-98A7036AD54D}"/>
              </a:ext>
            </a:extLst>
          </p:cNvPr>
          <p:cNvSpPr txBox="1"/>
          <p:nvPr/>
        </p:nvSpPr>
        <p:spPr>
          <a:xfrm>
            <a:off x="4510355" y="3288911"/>
            <a:ext cx="2363056" cy="369332"/>
          </a:xfrm>
          <a:prstGeom prst="rect">
            <a:avLst/>
          </a:prstGeom>
          <a:solidFill>
            <a:schemeClr val="accent2">
              <a:lumMod val="75000"/>
            </a:schemeClr>
          </a:solidFill>
        </p:spPr>
        <p:txBody>
          <a:bodyPr wrap="square" rtlCol="0">
            <a:spAutoFit/>
          </a:bodyPr>
          <a:lstStyle/>
          <a:p>
            <a:pPr algn="ctr"/>
            <a:r>
              <a:rPr lang="en-IN" b="1" dirty="0">
                <a:solidFill>
                  <a:schemeClr val="bg1"/>
                </a:solidFill>
              </a:rPr>
              <a:t>False Negative (FN)</a:t>
            </a:r>
          </a:p>
        </p:txBody>
      </p:sp>
      <p:sp>
        <p:nvSpPr>
          <p:cNvPr id="10" name="TextBox 9">
            <a:extLst>
              <a:ext uri="{FF2B5EF4-FFF2-40B4-BE49-F238E27FC236}">
                <a16:creationId xmlns:a16="http://schemas.microsoft.com/office/drawing/2014/main" id="{39786836-44B5-A464-7956-2725ED68D406}"/>
              </a:ext>
            </a:extLst>
          </p:cNvPr>
          <p:cNvSpPr txBox="1"/>
          <p:nvPr/>
        </p:nvSpPr>
        <p:spPr>
          <a:xfrm>
            <a:off x="4530903" y="4400982"/>
            <a:ext cx="2363056" cy="369332"/>
          </a:xfrm>
          <a:prstGeom prst="rect">
            <a:avLst/>
          </a:prstGeom>
          <a:solidFill>
            <a:schemeClr val="accent4">
              <a:lumMod val="75000"/>
            </a:schemeClr>
          </a:solidFill>
        </p:spPr>
        <p:txBody>
          <a:bodyPr wrap="square" rtlCol="0">
            <a:spAutoFit/>
          </a:bodyPr>
          <a:lstStyle/>
          <a:p>
            <a:pPr algn="ctr"/>
            <a:r>
              <a:rPr lang="en-IN" b="1" dirty="0">
                <a:solidFill>
                  <a:schemeClr val="bg1"/>
                </a:solidFill>
              </a:rPr>
              <a:t>False Positive (FP)</a:t>
            </a:r>
          </a:p>
        </p:txBody>
      </p:sp>
      <p:sp>
        <p:nvSpPr>
          <p:cNvPr id="11" name="TextBox 10">
            <a:extLst>
              <a:ext uri="{FF2B5EF4-FFF2-40B4-BE49-F238E27FC236}">
                <a16:creationId xmlns:a16="http://schemas.microsoft.com/office/drawing/2014/main" id="{E555778A-AB0A-BABF-D2C5-4C48C9AFDB67}"/>
              </a:ext>
            </a:extLst>
          </p:cNvPr>
          <p:cNvSpPr txBox="1"/>
          <p:nvPr/>
        </p:nvSpPr>
        <p:spPr>
          <a:xfrm>
            <a:off x="4520629" y="5427493"/>
            <a:ext cx="2363056" cy="369332"/>
          </a:xfrm>
          <a:prstGeom prst="rect">
            <a:avLst/>
          </a:prstGeom>
          <a:solidFill>
            <a:srgbClr val="92D050"/>
          </a:solidFill>
        </p:spPr>
        <p:txBody>
          <a:bodyPr wrap="square" rtlCol="0">
            <a:spAutoFit/>
          </a:bodyPr>
          <a:lstStyle/>
          <a:p>
            <a:pPr algn="ctr"/>
            <a:r>
              <a:rPr lang="en-IN" b="1" dirty="0"/>
              <a:t>True Negative (TN)</a:t>
            </a:r>
          </a:p>
        </p:txBody>
      </p:sp>
      <p:sp>
        <p:nvSpPr>
          <p:cNvPr id="12" name="Callout: Left Arrow 11">
            <a:extLst>
              <a:ext uri="{FF2B5EF4-FFF2-40B4-BE49-F238E27FC236}">
                <a16:creationId xmlns:a16="http://schemas.microsoft.com/office/drawing/2014/main" id="{22E6D02C-A89F-8D49-EE1F-2DB58621336E}"/>
              </a:ext>
            </a:extLst>
          </p:cNvPr>
          <p:cNvSpPr/>
          <p:nvPr/>
        </p:nvSpPr>
        <p:spPr>
          <a:xfrm>
            <a:off x="7029240" y="2003342"/>
            <a:ext cx="3501771" cy="849984"/>
          </a:xfrm>
          <a:prstGeom prst="leftArrowCallou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Cancer = </a:t>
            </a:r>
            <a:r>
              <a:rPr lang="en-IN" i="1" dirty="0">
                <a:solidFill>
                  <a:schemeClr val="bg1"/>
                </a:solidFill>
              </a:rPr>
              <a:t>True</a:t>
            </a:r>
            <a:r>
              <a:rPr lang="en-IN" dirty="0">
                <a:solidFill>
                  <a:schemeClr val="bg1"/>
                </a:solidFill>
              </a:rPr>
              <a:t> and Test result = </a:t>
            </a:r>
            <a:r>
              <a:rPr lang="en-IN" i="1" dirty="0">
                <a:solidFill>
                  <a:schemeClr val="bg1"/>
                </a:solidFill>
              </a:rPr>
              <a:t>Positive</a:t>
            </a:r>
          </a:p>
        </p:txBody>
      </p:sp>
      <p:sp>
        <p:nvSpPr>
          <p:cNvPr id="15" name="Callout: Left Arrow 14">
            <a:extLst>
              <a:ext uri="{FF2B5EF4-FFF2-40B4-BE49-F238E27FC236}">
                <a16:creationId xmlns:a16="http://schemas.microsoft.com/office/drawing/2014/main" id="{F85A7390-F8E5-F9A1-619F-66085E4CBDF6}"/>
              </a:ext>
            </a:extLst>
          </p:cNvPr>
          <p:cNvSpPr/>
          <p:nvPr/>
        </p:nvSpPr>
        <p:spPr>
          <a:xfrm>
            <a:off x="7029240" y="3074428"/>
            <a:ext cx="3501771" cy="849984"/>
          </a:xfrm>
          <a:prstGeom prst="leftArrowCallou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Cancer = </a:t>
            </a:r>
            <a:r>
              <a:rPr lang="en-IN" i="1" dirty="0">
                <a:solidFill>
                  <a:schemeClr val="bg1"/>
                </a:solidFill>
              </a:rPr>
              <a:t>True</a:t>
            </a:r>
            <a:r>
              <a:rPr lang="en-IN" dirty="0">
                <a:solidFill>
                  <a:schemeClr val="bg1"/>
                </a:solidFill>
              </a:rPr>
              <a:t> and Test result = </a:t>
            </a:r>
            <a:r>
              <a:rPr lang="en-IN" i="1" dirty="0">
                <a:solidFill>
                  <a:schemeClr val="bg1"/>
                </a:solidFill>
              </a:rPr>
              <a:t>Negative</a:t>
            </a:r>
          </a:p>
        </p:txBody>
      </p:sp>
      <p:sp>
        <p:nvSpPr>
          <p:cNvPr id="16" name="Callout: Left Arrow 15">
            <a:extLst>
              <a:ext uri="{FF2B5EF4-FFF2-40B4-BE49-F238E27FC236}">
                <a16:creationId xmlns:a16="http://schemas.microsoft.com/office/drawing/2014/main" id="{32AD220D-CEEC-FAD1-5D58-E1C81BE655B6}"/>
              </a:ext>
            </a:extLst>
          </p:cNvPr>
          <p:cNvSpPr/>
          <p:nvPr/>
        </p:nvSpPr>
        <p:spPr>
          <a:xfrm>
            <a:off x="7029240" y="4142033"/>
            <a:ext cx="3501771" cy="849984"/>
          </a:xfrm>
          <a:prstGeom prst="leftArrowCallou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Cancer = </a:t>
            </a:r>
            <a:r>
              <a:rPr lang="en-IN" i="1" dirty="0">
                <a:solidFill>
                  <a:schemeClr val="bg1"/>
                </a:solidFill>
              </a:rPr>
              <a:t>False</a:t>
            </a:r>
            <a:r>
              <a:rPr lang="en-IN" dirty="0">
                <a:solidFill>
                  <a:schemeClr val="bg1"/>
                </a:solidFill>
              </a:rPr>
              <a:t> and Test result = </a:t>
            </a:r>
            <a:r>
              <a:rPr lang="en-IN" i="1" dirty="0">
                <a:solidFill>
                  <a:schemeClr val="bg1"/>
                </a:solidFill>
              </a:rPr>
              <a:t>Positive</a:t>
            </a:r>
          </a:p>
        </p:txBody>
      </p:sp>
      <p:sp>
        <p:nvSpPr>
          <p:cNvPr id="17" name="Callout: Left Arrow 16">
            <a:extLst>
              <a:ext uri="{FF2B5EF4-FFF2-40B4-BE49-F238E27FC236}">
                <a16:creationId xmlns:a16="http://schemas.microsoft.com/office/drawing/2014/main" id="{38930A1B-1F66-87DB-7FD9-CAE8F61448B7}"/>
              </a:ext>
            </a:extLst>
          </p:cNvPr>
          <p:cNvSpPr/>
          <p:nvPr/>
        </p:nvSpPr>
        <p:spPr>
          <a:xfrm>
            <a:off x="7029240" y="5213119"/>
            <a:ext cx="3501771" cy="849984"/>
          </a:xfrm>
          <a:prstGeom prst="leftArrowCallou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Cancer = </a:t>
            </a:r>
            <a:r>
              <a:rPr lang="en-IN" i="1" dirty="0">
                <a:solidFill>
                  <a:schemeClr val="bg1"/>
                </a:solidFill>
              </a:rPr>
              <a:t>False</a:t>
            </a:r>
            <a:r>
              <a:rPr lang="en-IN" dirty="0">
                <a:solidFill>
                  <a:schemeClr val="bg1"/>
                </a:solidFill>
              </a:rPr>
              <a:t> and Test result = </a:t>
            </a:r>
            <a:r>
              <a:rPr lang="en-IN" i="1" dirty="0">
                <a:solidFill>
                  <a:schemeClr val="bg1"/>
                </a:solidFill>
              </a:rPr>
              <a:t>Negative</a:t>
            </a:r>
          </a:p>
        </p:txBody>
      </p:sp>
    </p:spTree>
    <p:extLst>
      <p:ext uri="{BB962C8B-B14F-4D97-AF65-F5344CB8AC3E}">
        <p14:creationId xmlns:p14="http://schemas.microsoft.com/office/powerpoint/2010/main" val="117413362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35B40-7AC4-4379-B687-4A4BF2CBD837}"/>
              </a:ext>
            </a:extLst>
          </p:cNvPr>
          <p:cNvSpPr>
            <a:spLocks noGrp="1"/>
          </p:cNvSpPr>
          <p:nvPr>
            <p:ph type="title"/>
          </p:nvPr>
        </p:nvSpPr>
        <p:spPr/>
        <p:txBody>
          <a:bodyPr/>
          <a:lstStyle/>
          <a:p>
            <a:r>
              <a:rPr lang="en-IN" dirty="0"/>
              <a:t>Confusion Matrix for the Cancer Patients Data</a:t>
            </a:r>
          </a:p>
        </p:txBody>
      </p:sp>
      <p:graphicFrame>
        <p:nvGraphicFramePr>
          <p:cNvPr id="4" name="Table 4">
            <a:extLst>
              <a:ext uri="{FF2B5EF4-FFF2-40B4-BE49-F238E27FC236}">
                <a16:creationId xmlns:a16="http://schemas.microsoft.com/office/drawing/2014/main" id="{603E1F93-3F73-011D-36F3-E8031094DDE7}"/>
              </a:ext>
            </a:extLst>
          </p:cNvPr>
          <p:cNvGraphicFramePr>
            <a:graphicFrameLocks noGrp="1"/>
          </p:cNvGraphicFramePr>
          <p:nvPr>
            <p:ph idx="1"/>
          </p:nvPr>
        </p:nvGraphicFramePr>
        <p:xfrm>
          <a:off x="838200" y="1825625"/>
          <a:ext cx="10515596" cy="1752600"/>
        </p:xfrm>
        <a:graphic>
          <a:graphicData uri="http://schemas.openxmlformats.org/drawingml/2006/table">
            <a:tbl>
              <a:tblPr firstRow="1" bandRow="1">
                <a:tableStyleId>{5C22544A-7EE6-4342-B048-85BDC9FD1C3A}</a:tableStyleId>
              </a:tblPr>
              <a:tblGrid>
                <a:gridCol w="2628899">
                  <a:extLst>
                    <a:ext uri="{9D8B030D-6E8A-4147-A177-3AD203B41FA5}">
                      <a16:colId xmlns:a16="http://schemas.microsoft.com/office/drawing/2014/main" val="563627574"/>
                    </a:ext>
                  </a:extLst>
                </a:gridCol>
                <a:gridCol w="2628899">
                  <a:extLst>
                    <a:ext uri="{9D8B030D-6E8A-4147-A177-3AD203B41FA5}">
                      <a16:colId xmlns:a16="http://schemas.microsoft.com/office/drawing/2014/main" val="2387032443"/>
                    </a:ext>
                  </a:extLst>
                </a:gridCol>
                <a:gridCol w="2628899">
                  <a:extLst>
                    <a:ext uri="{9D8B030D-6E8A-4147-A177-3AD203B41FA5}">
                      <a16:colId xmlns:a16="http://schemas.microsoft.com/office/drawing/2014/main" val="517915622"/>
                    </a:ext>
                  </a:extLst>
                </a:gridCol>
                <a:gridCol w="2628899">
                  <a:extLst>
                    <a:ext uri="{9D8B030D-6E8A-4147-A177-3AD203B41FA5}">
                      <a16:colId xmlns:a16="http://schemas.microsoft.com/office/drawing/2014/main" val="2787039873"/>
                    </a:ext>
                  </a:extLst>
                </a:gridCol>
              </a:tblGrid>
              <a:tr h="370840">
                <a:tc>
                  <a:txBody>
                    <a:bodyPr/>
                    <a:lstStyle/>
                    <a:p>
                      <a:endParaRPr lang="en-IN" b="1" dirty="0">
                        <a:solidFill>
                          <a:schemeClr val="bg1"/>
                        </a:solidFill>
                      </a:endParaRPr>
                    </a:p>
                  </a:txBody>
                  <a:tcPr>
                    <a:solidFill>
                      <a:schemeClr val="accent5">
                        <a:lumMod val="75000"/>
                      </a:schemeClr>
                    </a:solidFill>
                  </a:tcPr>
                </a:tc>
                <a:tc gridSpan="2">
                  <a:txBody>
                    <a:bodyPr/>
                    <a:lstStyle/>
                    <a:p>
                      <a:pPr algn="ctr"/>
                      <a:r>
                        <a:rPr lang="en-IN" b="1" dirty="0">
                          <a:solidFill>
                            <a:schemeClr val="bg1"/>
                          </a:solidFill>
                        </a:rPr>
                        <a:t>Predicted</a:t>
                      </a:r>
                    </a:p>
                    <a:p>
                      <a:pPr algn="l"/>
                      <a:r>
                        <a:rPr lang="en-IN" b="1" dirty="0">
                          <a:solidFill>
                            <a:schemeClr val="bg1"/>
                          </a:solidFill>
                        </a:rPr>
                        <a:t>           Positive                                              Negative</a:t>
                      </a:r>
                    </a:p>
                  </a:txBody>
                  <a:tcPr>
                    <a:solidFill>
                      <a:schemeClr val="accent5">
                        <a:lumMod val="75000"/>
                      </a:schemeClr>
                    </a:solidFill>
                  </a:tcPr>
                </a:tc>
                <a:tc hMerge="1">
                  <a:txBody>
                    <a:bodyPr/>
                    <a:lstStyle/>
                    <a:p>
                      <a:endParaRPr lang="en-IN" dirty="0"/>
                    </a:p>
                  </a:txBody>
                  <a:tcPr/>
                </a:tc>
                <a:tc>
                  <a:txBody>
                    <a:bodyPr/>
                    <a:lstStyle/>
                    <a:p>
                      <a:pPr algn="ctr"/>
                      <a:r>
                        <a:rPr lang="en-IN" b="1" dirty="0">
                          <a:solidFill>
                            <a:schemeClr val="bg1"/>
                          </a:solidFill>
                        </a:rPr>
                        <a:t>Total</a:t>
                      </a:r>
                    </a:p>
                  </a:txBody>
                  <a:tcPr>
                    <a:solidFill>
                      <a:schemeClr val="accent5">
                        <a:lumMod val="75000"/>
                      </a:schemeClr>
                    </a:solidFill>
                  </a:tcPr>
                </a:tc>
                <a:extLst>
                  <a:ext uri="{0D108BD9-81ED-4DB2-BD59-A6C34878D82A}">
                    <a16:rowId xmlns:a16="http://schemas.microsoft.com/office/drawing/2014/main" val="3929006886"/>
                  </a:ext>
                </a:extLst>
              </a:tr>
              <a:tr h="370840">
                <a:tc rowSpan="2">
                  <a:txBody>
                    <a:bodyPr/>
                    <a:lstStyle/>
                    <a:p>
                      <a:pPr algn="ctr"/>
                      <a:r>
                        <a:rPr lang="en-IN" b="1" dirty="0">
                          <a:solidFill>
                            <a:schemeClr val="bg1"/>
                          </a:solidFill>
                        </a:rPr>
                        <a:t>Actual Positive</a:t>
                      </a:r>
                    </a:p>
                    <a:p>
                      <a:pPr algn="ctr"/>
                      <a:r>
                        <a:rPr lang="en-IN" b="1" dirty="0">
                          <a:solidFill>
                            <a:schemeClr val="bg1"/>
                          </a:solidFill>
                        </a:rPr>
                        <a:t>Actual Negative</a:t>
                      </a:r>
                    </a:p>
                  </a:txBody>
                  <a:tcPr>
                    <a:solidFill>
                      <a:schemeClr val="accent5">
                        <a:lumMod val="75000"/>
                      </a:schemeClr>
                    </a:solidFill>
                  </a:tcPr>
                </a:tc>
                <a:tc>
                  <a:txBody>
                    <a:bodyPr/>
                    <a:lstStyle/>
                    <a:p>
                      <a:pPr algn="ctr"/>
                      <a:r>
                        <a:rPr lang="en-IN" b="1" dirty="0">
                          <a:solidFill>
                            <a:schemeClr val="bg1"/>
                          </a:solidFill>
                        </a:rPr>
                        <a:t>9 (TP)</a:t>
                      </a:r>
                    </a:p>
                  </a:txBody>
                  <a:tcPr>
                    <a:solidFill>
                      <a:schemeClr val="accent5">
                        <a:lumMod val="75000"/>
                      </a:schemeClr>
                    </a:solidFill>
                  </a:tcPr>
                </a:tc>
                <a:tc>
                  <a:txBody>
                    <a:bodyPr/>
                    <a:lstStyle/>
                    <a:p>
                      <a:pPr algn="ctr"/>
                      <a:r>
                        <a:rPr lang="en-IN" b="1" dirty="0">
                          <a:solidFill>
                            <a:schemeClr val="bg1"/>
                          </a:solidFill>
                        </a:rPr>
                        <a:t>1 (FN)</a:t>
                      </a:r>
                    </a:p>
                  </a:txBody>
                  <a:tcPr>
                    <a:solidFill>
                      <a:schemeClr val="accent5">
                        <a:lumMod val="75000"/>
                      </a:schemeClr>
                    </a:solidFill>
                  </a:tcPr>
                </a:tc>
                <a:tc>
                  <a:txBody>
                    <a:bodyPr/>
                    <a:lstStyle/>
                    <a:p>
                      <a:pPr algn="ctr"/>
                      <a:r>
                        <a:rPr lang="en-IN" b="1" dirty="0">
                          <a:solidFill>
                            <a:schemeClr val="bg1"/>
                          </a:solidFill>
                        </a:rPr>
                        <a:t>10</a:t>
                      </a:r>
                    </a:p>
                  </a:txBody>
                  <a:tcPr>
                    <a:solidFill>
                      <a:schemeClr val="accent5">
                        <a:lumMod val="75000"/>
                      </a:schemeClr>
                    </a:solidFill>
                  </a:tcPr>
                </a:tc>
                <a:extLst>
                  <a:ext uri="{0D108BD9-81ED-4DB2-BD59-A6C34878D82A}">
                    <a16:rowId xmlns:a16="http://schemas.microsoft.com/office/drawing/2014/main" val="938518234"/>
                  </a:ext>
                </a:extLst>
              </a:tr>
              <a:tr h="370840">
                <a:tc vMerge="1">
                  <a:txBody>
                    <a:bodyPr/>
                    <a:lstStyle/>
                    <a:p>
                      <a:endParaRPr lang="en-IN" dirty="0"/>
                    </a:p>
                  </a:txBody>
                  <a:tcPr/>
                </a:tc>
                <a:tc>
                  <a:txBody>
                    <a:bodyPr/>
                    <a:lstStyle/>
                    <a:p>
                      <a:pPr algn="ctr"/>
                      <a:r>
                        <a:rPr lang="en-IN" b="1" dirty="0">
                          <a:solidFill>
                            <a:schemeClr val="bg1"/>
                          </a:solidFill>
                        </a:rPr>
                        <a:t>99 (FP)</a:t>
                      </a:r>
                    </a:p>
                  </a:txBody>
                  <a:tcPr>
                    <a:solidFill>
                      <a:schemeClr val="accent5">
                        <a:lumMod val="75000"/>
                      </a:schemeClr>
                    </a:solidFill>
                  </a:tcPr>
                </a:tc>
                <a:tc>
                  <a:txBody>
                    <a:bodyPr/>
                    <a:lstStyle/>
                    <a:p>
                      <a:pPr algn="ctr"/>
                      <a:r>
                        <a:rPr lang="en-IN" b="1" dirty="0">
                          <a:solidFill>
                            <a:schemeClr val="bg1"/>
                          </a:solidFill>
                        </a:rPr>
                        <a:t>891 (TN)</a:t>
                      </a:r>
                    </a:p>
                  </a:txBody>
                  <a:tcPr>
                    <a:solidFill>
                      <a:schemeClr val="accent5">
                        <a:lumMod val="75000"/>
                      </a:schemeClr>
                    </a:solidFill>
                  </a:tcPr>
                </a:tc>
                <a:tc>
                  <a:txBody>
                    <a:bodyPr/>
                    <a:lstStyle/>
                    <a:p>
                      <a:pPr algn="ctr"/>
                      <a:r>
                        <a:rPr lang="en-IN" b="1" dirty="0">
                          <a:solidFill>
                            <a:schemeClr val="bg1"/>
                          </a:solidFill>
                        </a:rPr>
                        <a:t>990</a:t>
                      </a:r>
                    </a:p>
                  </a:txBody>
                  <a:tcPr>
                    <a:solidFill>
                      <a:schemeClr val="accent5">
                        <a:lumMod val="75000"/>
                      </a:schemeClr>
                    </a:solidFill>
                  </a:tcPr>
                </a:tc>
                <a:extLst>
                  <a:ext uri="{0D108BD9-81ED-4DB2-BD59-A6C34878D82A}">
                    <a16:rowId xmlns:a16="http://schemas.microsoft.com/office/drawing/2014/main" val="433488746"/>
                  </a:ext>
                </a:extLst>
              </a:tr>
              <a:tr h="370840">
                <a:tc>
                  <a:txBody>
                    <a:bodyPr/>
                    <a:lstStyle/>
                    <a:p>
                      <a:pPr algn="ctr"/>
                      <a:r>
                        <a:rPr lang="en-IN" b="1" dirty="0">
                          <a:solidFill>
                            <a:schemeClr val="bg1"/>
                          </a:solidFill>
                        </a:rPr>
                        <a:t>Total </a:t>
                      </a:r>
                    </a:p>
                  </a:txBody>
                  <a:tcPr>
                    <a:solidFill>
                      <a:schemeClr val="accent5">
                        <a:lumMod val="75000"/>
                      </a:schemeClr>
                    </a:solidFill>
                  </a:tcPr>
                </a:tc>
                <a:tc>
                  <a:txBody>
                    <a:bodyPr/>
                    <a:lstStyle/>
                    <a:p>
                      <a:pPr algn="ctr"/>
                      <a:r>
                        <a:rPr lang="en-IN" b="1" dirty="0">
                          <a:solidFill>
                            <a:schemeClr val="bg1"/>
                          </a:solidFill>
                        </a:rPr>
                        <a:t>108</a:t>
                      </a:r>
                    </a:p>
                  </a:txBody>
                  <a:tcPr>
                    <a:solidFill>
                      <a:schemeClr val="accent5">
                        <a:lumMod val="75000"/>
                      </a:schemeClr>
                    </a:solidFill>
                  </a:tcPr>
                </a:tc>
                <a:tc>
                  <a:txBody>
                    <a:bodyPr/>
                    <a:lstStyle/>
                    <a:p>
                      <a:pPr algn="ctr"/>
                      <a:r>
                        <a:rPr lang="en-IN" b="1" dirty="0">
                          <a:solidFill>
                            <a:schemeClr val="bg1"/>
                          </a:solidFill>
                        </a:rPr>
                        <a:t>892</a:t>
                      </a:r>
                    </a:p>
                  </a:txBody>
                  <a:tcPr>
                    <a:solidFill>
                      <a:schemeClr val="accent5">
                        <a:lumMod val="75000"/>
                      </a:schemeClr>
                    </a:solidFill>
                  </a:tcPr>
                </a:tc>
                <a:tc>
                  <a:txBody>
                    <a:bodyPr/>
                    <a:lstStyle/>
                    <a:p>
                      <a:pPr algn="ctr"/>
                      <a:r>
                        <a:rPr lang="en-IN" b="1" dirty="0">
                          <a:solidFill>
                            <a:schemeClr val="bg1"/>
                          </a:solidFill>
                        </a:rPr>
                        <a:t>1,000</a:t>
                      </a:r>
                    </a:p>
                  </a:txBody>
                  <a:tcPr>
                    <a:solidFill>
                      <a:schemeClr val="accent5">
                        <a:lumMod val="75000"/>
                      </a:schemeClr>
                    </a:solidFill>
                  </a:tcPr>
                </a:tc>
                <a:extLst>
                  <a:ext uri="{0D108BD9-81ED-4DB2-BD59-A6C34878D82A}">
                    <a16:rowId xmlns:a16="http://schemas.microsoft.com/office/drawing/2014/main" val="2265525079"/>
                  </a:ext>
                </a:extLst>
              </a:tr>
            </a:tbl>
          </a:graphicData>
        </a:graphic>
      </p:graphicFrame>
    </p:spTree>
    <p:extLst>
      <p:ext uri="{BB962C8B-B14F-4D97-AF65-F5344CB8AC3E}">
        <p14:creationId xmlns:p14="http://schemas.microsoft.com/office/powerpoint/2010/main" val="174807872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DB441-AE20-1881-F1AE-66AD692B0780}"/>
              </a:ext>
            </a:extLst>
          </p:cNvPr>
          <p:cNvSpPr>
            <a:spLocks noGrp="1"/>
          </p:cNvSpPr>
          <p:nvPr>
            <p:ph type="title"/>
          </p:nvPr>
        </p:nvSpPr>
        <p:spPr/>
        <p:txBody>
          <a:bodyPr/>
          <a:lstStyle/>
          <a:p>
            <a:r>
              <a:rPr lang="en-IN" dirty="0"/>
              <a:t>Type I and Type II Errors</a:t>
            </a:r>
          </a:p>
        </p:txBody>
      </p:sp>
      <p:sp>
        <p:nvSpPr>
          <p:cNvPr id="3" name="Content Placeholder 2">
            <a:extLst>
              <a:ext uri="{FF2B5EF4-FFF2-40B4-BE49-F238E27FC236}">
                <a16:creationId xmlns:a16="http://schemas.microsoft.com/office/drawing/2014/main" id="{0B4C4FBD-173A-7870-FBFB-1FEE0BF7AC94}"/>
              </a:ext>
            </a:extLst>
          </p:cNvPr>
          <p:cNvSpPr>
            <a:spLocks noGrp="1"/>
          </p:cNvSpPr>
          <p:nvPr>
            <p:ph idx="1"/>
          </p:nvPr>
        </p:nvSpPr>
        <p:spPr/>
        <p:txBody>
          <a:bodyPr/>
          <a:lstStyle/>
          <a:p>
            <a:endParaRPr lang="en-IN"/>
          </a:p>
        </p:txBody>
      </p:sp>
      <p:pic>
        <p:nvPicPr>
          <p:cNvPr id="1026" name="Picture 2" descr="pregnant">
            <a:extLst>
              <a:ext uri="{FF2B5EF4-FFF2-40B4-BE49-F238E27FC236}">
                <a16:creationId xmlns:a16="http://schemas.microsoft.com/office/drawing/2014/main" id="{13FE6417-C9F2-5490-D5E6-01D635754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528" y="1432737"/>
            <a:ext cx="6764891" cy="506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051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5BFD9-ABDD-F989-D7FA-8460A558A0E0}"/>
              </a:ext>
            </a:extLst>
          </p:cNvPr>
          <p:cNvSpPr>
            <a:spLocks noGrp="1"/>
          </p:cNvSpPr>
          <p:nvPr>
            <p:ph type="title"/>
          </p:nvPr>
        </p:nvSpPr>
        <p:spPr/>
        <p:txBody>
          <a:bodyPr/>
          <a:lstStyle/>
          <a:p>
            <a:r>
              <a:rPr lang="en-IN" dirty="0"/>
              <a:t>Metrics Derived from Confusion Matrix</a:t>
            </a:r>
          </a:p>
        </p:txBody>
      </p:sp>
      <p:sp>
        <p:nvSpPr>
          <p:cNvPr id="3" name="Content Placeholder 2">
            <a:extLst>
              <a:ext uri="{FF2B5EF4-FFF2-40B4-BE49-F238E27FC236}">
                <a16:creationId xmlns:a16="http://schemas.microsoft.com/office/drawing/2014/main" id="{3E3AA3A9-68D2-0D13-8EE2-6BD56BD2E46D}"/>
              </a:ext>
            </a:extLst>
          </p:cNvPr>
          <p:cNvSpPr>
            <a:spLocks noGrp="1"/>
          </p:cNvSpPr>
          <p:nvPr>
            <p:ph idx="1"/>
          </p:nvPr>
        </p:nvSpPr>
        <p:spPr/>
        <p:txBody>
          <a:bodyPr>
            <a:normAutofit fontScale="92500" lnSpcReduction="10000"/>
          </a:bodyPr>
          <a:lstStyle/>
          <a:p>
            <a:r>
              <a:rPr lang="en-US" b="1" dirty="0"/>
              <a:t>Accuracy</a:t>
            </a:r>
            <a:r>
              <a:rPr lang="en-US" dirty="0"/>
              <a:t>: Measures the overall correctness of the model's predictions and is calculated as (TP + TN) / (TP + TN + FP + FN)</a:t>
            </a:r>
          </a:p>
          <a:p>
            <a:r>
              <a:rPr lang="en-US" b="1" dirty="0"/>
              <a:t>Precision (Positive Predictive Value)</a:t>
            </a:r>
            <a:r>
              <a:rPr lang="en-US" dirty="0"/>
              <a:t>: Measures the accuracy of positive predictions and is calculated as TP / (TP + FP)</a:t>
            </a:r>
          </a:p>
          <a:p>
            <a:r>
              <a:rPr lang="en-US" b="1" dirty="0"/>
              <a:t>Recall (Sensitivity or True Positive Rate)</a:t>
            </a:r>
            <a:r>
              <a:rPr lang="en-US" dirty="0"/>
              <a:t>: Measures the ability of the model to identify all positive instances and is calculated as TP / (TP + FN)</a:t>
            </a:r>
          </a:p>
          <a:p>
            <a:r>
              <a:rPr lang="en-US" b="1" dirty="0"/>
              <a:t>Specificity (True Negative Rate)</a:t>
            </a:r>
            <a:r>
              <a:rPr lang="en-US" dirty="0"/>
              <a:t>: Measures the ability of the model to identify all negative instances and is calculated as TN / (TN + FP)</a:t>
            </a:r>
          </a:p>
          <a:p>
            <a:r>
              <a:rPr lang="en-US" b="1" dirty="0"/>
              <a:t>F1 Score</a:t>
            </a:r>
            <a:r>
              <a:rPr lang="en-US" dirty="0"/>
              <a:t>: It is the harmonic mean of precision and recall and provides a balance between the two metrics; and is calculated as 2 * (Precision * Recall) / (Precision + Recall)</a:t>
            </a:r>
            <a:endParaRPr lang="en-IN" dirty="0"/>
          </a:p>
        </p:txBody>
      </p:sp>
    </p:spTree>
    <p:extLst>
      <p:ext uri="{BB962C8B-B14F-4D97-AF65-F5344CB8AC3E}">
        <p14:creationId xmlns:p14="http://schemas.microsoft.com/office/powerpoint/2010/main" val="35606257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7C7DD-A022-0F2E-AF24-E576D040792C}"/>
              </a:ext>
            </a:extLst>
          </p:cNvPr>
          <p:cNvSpPr>
            <a:spLocks noGrp="1"/>
          </p:cNvSpPr>
          <p:nvPr>
            <p:ph type="title"/>
          </p:nvPr>
        </p:nvSpPr>
        <p:spPr/>
        <p:txBody>
          <a:bodyPr/>
          <a:lstStyle/>
          <a:p>
            <a:r>
              <a:rPr lang="en-IN" dirty="0"/>
              <a:t>Metrics for Our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41521B-8959-216E-418D-4CBC612D44AF}"/>
                  </a:ext>
                </a:extLst>
              </p:cNvPr>
              <p:cNvSpPr>
                <a:spLocks noGrp="1"/>
              </p:cNvSpPr>
              <p:nvPr>
                <p:ph idx="1"/>
              </p:nvPr>
            </p:nvSpPr>
            <p:spPr/>
            <p:txBody>
              <a:bodyPr/>
              <a:lstStyle/>
              <a:p>
                <a14:m>
                  <m:oMath xmlns:m="http://schemas.openxmlformats.org/officeDocument/2006/math">
                    <m:r>
                      <a:rPr lang="en-IN" i="1" dirty="0" smtClean="0">
                        <a:latin typeface="Cambria Math" panose="02040503050406030204" pitchFamily="18" charset="0"/>
                      </a:rPr>
                      <m:t>𝐴𝑐𝑐𝑢𝑟𝑎𝑐𝑦</m:t>
                    </m:r>
                  </m:oMath>
                </a14:m>
                <a:r>
                  <a:rPr lang="en-IN" dirty="0"/>
                  <a:t> </a:t>
                </a:r>
                <a14:m>
                  <m:oMath xmlns:m="http://schemas.openxmlformats.org/officeDocument/2006/math">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𝑇𝑃</m:t>
                        </m:r>
                        <m:r>
                          <a:rPr lang="en-IN" b="0" i="1" dirty="0" smtClean="0">
                            <a:latin typeface="Cambria Math" panose="02040503050406030204" pitchFamily="18" charset="0"/>
                          </a:rPr>
                          <m:t>+</m:t>
                        </m:r>
                        <m:r>
                          <a:rPr lang="en-IN" b="0" i="1" dirty="0" smtClean="0">
                            <a:latin typeface="Cambria Math" panose="02040503050406030204" pitchFamily="18" charset="0"/>
                          </a:rPr>
                          <m:t>𝑇𝑁</m:t>
                        </m:r>
                      </m:num>
                      <m:den>
                        <m:r>
                          <a:rPr lang="en-IN" b="0" i="1" dirty="0" smtClean="0">
                            <a:latin typeface="Cambria Math" panose="02040503050406030204" pitchFamily="18" charset="0"/>
                          </a:rPr>
                          <m:t>𝑇𝑃</m:t>
                        </m:r>
                        <m:r>
                          <a:rPr lang="en-IN" b="0" i="1" dirty="0" smtClean="0">
                            <a:latin typeface="Cambria Math" panose="02040503050406030204" pitchFamily="18" charset="0"/>
                          </a:rPr>
                          <m:t>+</m:t>
                        </m:r>
                        <m:r>
                          <a:rPr lang="en-IN" b="0" i="1" dirty="0" smtClean="0">
                            <a:latin typeface="Cambria Math" panose="02040503050406030204" pitchFamily="18" charset="0"/>
                          </a:rPr>
                          <m:t>𝑇𝑁</m:t>
                        </m:r>
                        <m:r>
                          <a:rPr lang="en-IN" b="0" i="1" dirty="0" smtClean="0">
                            <a:latin typeface="Cambria Math" panose="02040503050406030204" pitchFamily="18" charset="0"/>
                          </a:rPr>
                          <m:t>+</m:t>
                        </m:r>
                        <m:r>
                          <a:rPr lang="en-IN" b="0" i="1" dirty="0" smtClean="0">
                            <a:latin typeface="Cambria Math" panose="02040503050406030204" pitchFamily="18" charset="0"/>
                          </a:rPr>
                          <m:t>𝐹𝑃</m:t>
                        </m:r>
                        <m:r>
                          <a:rPr lang="en-IN" b="0" i="1" dirty="0" smtClean="0">
                            <a:latin typeface="Cambria Math" panose="02040503050406030204" pitchFamily="18" charset="0"/>
                          </a:rPr>
                          <m:t>+</m:t>
                        </m:r>
                        <m:r>
                          <a:rPr lang="en-IN" b="0" i="1" dirty="0" smtClean="0">
                            <a:latin typeface="Cambria Math" panose="02040503050406030204" pitchFamily="18" charset="0"/>
                          </a:rPr>
                          <m:t>𝐹𝑁</m:t>
                        </m:r>
                      </m:den>
                    </m:f>
                  </m:oMath>
                </a14:m>
                <a:r>
                  <a:rPr lang="en-IN" dirty="0"/>
                  <a:t> </a:t>
                </a:r>
                <a14:m>
                  <m:oMath xmlns:m="http://schemas.openxmlformats.org/officeDocument/2006/math">
                    <m:r>
                      <a:rPr lang="en-IN" i="1">
                        <a:latin typeface="Cambria Math" panose="02040503050406030204" pitchFamily="18" charset="0"/>
                      </a:rPr>
                      <m:t>=</m:t>
                    </m:r>
                  </m:oMath>
                </a14:m>
                <a:r>
                  <a:rPr lang="en-IN" dirty="0"/>
                  <a:t> </a:t>
                </a:r>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9+891</m:t>
                        </m:r>
                      </m:num>
                      <m:den>
                        <m:r>
                          <a:rPr lang="en-IN" b="0" i="1" smtClean="0">
                            <a:latin typeface="Cambria Math" panose="02040503050406030204" pitchFamily="18" charset="0"/>
                          </a:rPr>
                          <m:t>9+891+99+1</m:t>
                        </m:r>
                      </m:den>
                    </m:f>
                    <m:r>
                      <a:rPr lang="en-IN" b="0" i="1" smtClean="0">
                        <a:latin typeface="Cambria Math" panose="02040503050406030204" pitchFamily="18" charset="0"/>
                      </a:rPr>
                      <m:t>=</m:t>
                    </m:r>
                    <m:f>
                      <m:fPr>
                        <m:ctrlPr>
                          <a:rPr lang="en-IN" i="1">
                            <a:latin typeface="Cambria Math" panose="02040503050406030204" pitchFamily="18" charset="0"/>
                          </a:rPr>
                        </m:ctrlPr>
                      </m:fPr>
                      <m:num>
                        <m:r>
                          <a:rPr lang="en-IN" b="0" i="1" smtClean="0">
                            <a:latin typeface="Cambria Math" panose="02040503050406030204" pitchFamily="18" charset="0"/>
                          </a:rPr>
                          <m:t>900</m:t>
                        </m:r>
                      </m:num>
                      <m:den>
                        <m:r>
                          <a:rPr lang="en-IN" b="0" i="1" smtClean="0">
                            <a:latin typeface="Cambria Math" panose="02040503050406030204" pitchFamily="18" charset="0"/>
                          </a:rPr>
                          <m:t>1000</m:t>
                        </m:r>
                      </m:den>
                    </m:f>
                  </m:oMath>
                </a14:m>
                <a:r>
                  <a:rPr lang="en-IN" dirty="0"/>
                  <a:t> </a:t>
                </a:r>
                <a14:m>
                  <m:oMath xmlns:m="http://schemas.openxmlformats.org/officeDocument/2006/math">
                    <m:r>
                      <a:rPr lang="en-IN" i="1">
                        <a:latin typeface="Cambria Math" panose="02040503050406030204" pitchFamily="18" charset="0"/>
                      </a:rPr>
                      <m:t>=</m:t>
                    </m:r>
                  </m:oMath>
                </a14:m>
                <a:r>
                  <a:rPr lang="en-IN" dirty="0"/>
                  <a:t> </a:t>
                </a:r>
                <a:r>
                  <a:rPr lang="en-IN" i="1" dirty="0">
                    <a:latin typeface="Cambria Math" panose="02040503050406030204" pitchFamily="18" charset="0"/>
                  </a:rPr>
                  <a:t>0.9 = 90%</a:t>
                </a:r>
              </a:p>
              <a:p>
                <a:r>
                  <a:rPr lang="en-IN" i="1" dirty="0">
                    <a:latin typeface="Cambria Math" panose="02040503050406030204" pitchFamily="18" charset="0"/>
                  </a:rPr>
                  <a:t>Precision </a:t>
                </a:r>
                <a14:m>
                  <m:oMath xmlns:m="http://schemas.openxmlformats.org/officeDocument/2006/math">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𝑇𝑃</m:t>
                        </m:r>
                      </m:num>
                      <m:den>
                        <m:r>
                          <a:rPr lang="en-IN" b="0" i="1" dirty="0" smtClean="0">
                            <a:latin typeface="Cambria Math" panose="02040503050406030204" pitchFamily="18" charset="0"/>
                          </a:rPr>
                          <m:t>𝑇𝑃</m:t>
                        </m:r>
                        <m:r>
                          <a:rPr lang="en-IN" b="0" i="1" dirty="0" smtClean="0">
                            <a:latin typeface="Cambria Math" panose="02040503050406030204" pitchFamily="18" charset="0"/>
                          </a:rPr>
                          <m:t>+ </m:t>
                        </m:r>
                        <m:r>
                          <a:rPr lang="en-IN" b="0" i="1" dirty="0" smtClean="0">
                            <a:latin typeface="Cambria Math" panose="02040503050406030204" pitchFamily="18" charset="0"/>
                          </a:rPr>
                          <m:t>𝐹𝑃</m:t>
                        </m:r>
                      </m:den>
                    </m:f>
                  </m:oMath>
                </a14:m>
                <a:r>
                  <a:rPr lang="en-IN" dirty="0"/>
                  <a:t> </a:t>
                </a:r>
                <a14:m>
                  <m:oMath xmlns:m="http://schemas.openxmlformats.org/officeDocument/2006/math">
                    <m:r>
                      <a:rPr lang="en-IN" i="1">
                        <a:latin typeface="Cambria Math" panose="02040503050406030204" pitchFamily="18" charset="0"/>
                      </a:rPr>
                      <m:t>=</m:t>
                    </m:r>
                  </m:oMath>
                </a14:m>
                <a:r>
                  <a:rPr lang="en-IN" dirty="0"/>
                  <a:t> </a:t>
                </a:r>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9</m:t>
                        </m:r>
                      </m:num>
                      <m:den>
                        <m:r>
                          <a:rPr lang="en-IN" b="0" i="1" smtClean="0">
                            <a:latin typeface="Cambria Math" panose="02040503050406030204" pitchFamily="18" charset="0"/>
                          </a:rPr>
                          <m:t>9+99</m:t>
                        </m:r>
                      </m:den>
                    </m:f>
                    <m:r>
                      <a:rPr lang="en-IN" b="0" i="1" smtClean="0">
                        <a:latin typeface="Cambria Math" panose="02040503050406030204" pitchFamily="18" charset="0"/>
                      </a:rPr>
                      <m:t>=</m:t>
                    </m:r>
                    <m:f>
                      <m:fPr>
                        <m:ctrlPr>
                          <a:rPr lang="en-IN" i="1">
                            <a:latin typeface="Cambria Math" panose="02040503050406030204" pitchFamily="18" charset="0"/>
                          </a:rPr>
                        </m:ctrlPr>
                      </m:fPr>
                      <m:num>
                        <m:r>
                          <a:rPr lang="en-IN" b="0" i="1" smtClean="0">
                            <a:latin typeface="Cambria Math" panose="02040503050406030204" pitchFamily="18" charset="0"/>
                          </a:rPr>
                          <m:t>9</m:t>
                        </m:r>
                      </m:num>
                      <m:den>
                        <m:r>
                          <a:rPr lang="en-IN" b="0" i="1" smtClean="0">
                            <a:latin typeface="Cambria Math" panose="02040503050406030204" pitchFamily="18" charset="0"/>
                          </a:rPr>
                          <m:t>108</m:t>
                        </m:r>
                      </m:den>
                    </m:f>
                  </m:oMath>
                </a14:m>
                <a:r>
                  <a:rPr lang="en-IN" dirty="0"/>
                  <a:t> </a:t>
                </a:r>
                <a14:m>
                  <m:oMath xmlns:m="http://schemas.openxmlformats.org/officeDocument/2006/math">
                    <m:r>
                      <a:rPr lang="en-IN" i="1">
                        <a:latin typeface="Cambria Math" panose="02040503050406030204" pitchFamily="18" charset="0"/>
                      </a:rPr>
                      <m:t>=</m:t>
                    </m:r>
                  </m:oMath>
                </a14:m>
                <a:r>
                  <a:rPr lang="en-IN" dirty="0"/>
                  <a:t> </a:t>
                </a:r>
                <a:r>
                  <a:rPr lang="en-IN" i="1" dirty="0">
                    <a:latin typeface="Cambria Math" panose="02040503050406030204" pitchFamily="18" charset="0"/>
                  </a:rPr>
                  <a:t>0.0833 = 8.33%</a:t>
                </a:r>
              </a:p>
              <a:p>
                <a:r>
                  <a:rPr lang="en-IN" i="1" dirty="0">
                    <a:latin typeface="Cambria Math" panose="02040503050406030204" pitchFamily="18" charset="0"/>
                  </a:rPr>
                  <a:t>R</a:t>
                </a:r>
                <a14:m>
                  <m:oMath xmlns:m="http://schemas.openxmlformats.org/officeDocument/2006/math">
                    <m:r>
                      <a:rPr lang="en-IN" b="0" i="1" dirty="0" smtClean="0">
                        <a:latin typeface="Cambria Math" panose="02040503050406030204" pitchFamily="18" charset="0"/>
                      </a:rPr>
                      <m:t>𝑒𝑐𝑎𝑙𝑙</m:t>
                    </m:r>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𝑇𝑃</m:t>
                        </m:r>
                      </m:num>
                      <m:den>
                        <m:r>
                          <a:rPr lang="en-IN" b="0" i="1" dirty="0" smtClean="0">
                            <a:latin typeface="Cambria Math" panose="02040503050406030204" pitchFamily="18" charset="0"/>
                          </a:rPr>
                          <m:t>𝑇𝑃</m:t>
                        </m:r>
                        <m:r>
                          <a:rPr lang="en-IN" b="0" i="1" dirty="0" smtClean="0">
                            <a:latin typeface="Cambria Math" panose="02040503050406030204" pitchFamily="18" charset="0"/>
                          </a:rPr>
                          <m:t>+</m:t>
                        </m:r>
                        <m:r>
                          <a:rPr lang="en-IN" b="0" i="1" dirty="0" smtClean="0">
                            <a:latin typeface="Cambria Math" panose="02040503050406030204" pitchFamily="18" charset="0"/>
                          </a:rPr>
                          <m:t>𝐹𝑁</m:t>
                        </m:r>
                      </m:den>
                    </m:f>
                  </m:oMath>
                </a14:m>
                <a:r>
                  <a:rPr lang="en-IN" dirty="0"/>
                  <a:t> </a:t>
                </a:r>
                <a14:m>
                  <m:oMath xmlns:m="http://schemas.openxmlformats.org/officeDocument/2006/math">
                    <m:r>
                      <a:rPr lang="en-IN" i="1">
                        <a:latin typeface="Cambria Math" panose="02040503050406030204" pitchFamily="18" charset="0"/>
                      </a:rPr>
                      <m:t>=</m:t>
                    </m:r>
                  </m:oMath>
                </a14:m>
                <a:r>
                  <a:rPr lang="en-IN" dirty="0"/>
                  <a:t> </a:t>
                </a:r>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9</m:t>
                        </m:r>
                      </m:num>
                      <m:den>
                        <m:r>
                          <a:rPr lang="en-IN" b="0" i="1" smtClean="0">
                            <a:latin typeface="Cambria Math" panose="02040503050406030204" pitchFamily="18" charset="0"/>
                          </a:rPr>
                          <m:t>9+1</m:t>
                        </m:r>
                      </m:den>
                    </m:f>
                    <m:r>
                      <a:rPr lang="en-IN" b="0" i="1" smtClean="0">
                        <a:latin typeface="Cambria Math" panose="02040503050406030204" pitchFamily="18" charset="0"/>
                      </a:rPr>
                      <m:t>=</m:t>
                    </m:r>
                    <m:f>
                      <m:fPr>
                        <m:ctrlPr>
                          <a:rPr lang="en-IN" i="1">
                            <a:latin typeface="Cambria Math" panose="02040503050406030204" pitchFamily="18" charset="0"/>
                          </a:rPr>
                        </m:ctrlPr>
                      </m:fPr>
                      <m:num>
                        <m:r>
                          <a:rPr lang="en-IN" b="0" i="1" smtClean="0">
                            <a:latin typeface="Cambria Math" panose="02040503050406030204" pitchFamily="18" charset="0"/>
                          </a:rPr>
                          <m:t>9</m:t>
                        </m:r>
                      </m:num>
                      <m:den>
                        <m:r>
                          <a:rPr lang="en-IN" b="0" i="1" smtClean="0">
                            <a:latin typeface="Cambria Math" panose="02040503050406030204" pitchFamily="18" charset="0"/>
                          </a:rPr>
                          <m:t>10</m:t>
                        </m:r>
                      </m:den>
                    </m:f>
                  </m:oMath>
                </a14:m>
                <a:r>
                  <a:rPr lang="en-IN" dirty="0"/>
                  <a:t> </a:t>
                </a:r>
                <a14:m>
                  <m:oMath xmlns:m="http://schemas.openxmlformats.org/officeDocument/2006/math">
                    <m:r>
                      <a:rPr lang="en-IN" i="1">
                        <a:latin typeface="Cambria Math" panose="02040503050406030204" pitchFamily="18" charset="0"/>
                      </a:rPr>
                      <m:t>=</m:t>
                    </m:r>
                  </m:oMath>
                </a14:m>
                <a:r>
                  <a:rPr lang="en-IN" dirty="0"/>
                  <a:t> </a:t>
                </a:r>
                <a:r>
                  <a:rPr lang="en-IN" i="1" dirty="0">
                    <a:latin typeface="Cambria Math" panose="02040503050406030204" pitchFamily="18" charset="0"/>
                  </a:rPr>
                  <a:t>0.9</a:t>
                </a:r>
              </a:p>
              <a:p>
                <a:r>
                  <a:rPr lang="en-IN" i="1" dirty="0">
                    <a:latin typeface="Cambria Math" panose="02040503050406030204" pitchFamily="18" charset="0"/>
                  </a:rPr>
                  <a:t>S</a:t>
                </a:r>
                <a14:m>
                  <m:oMath xmlns:m="http://schemas.openxmlformats.org/officeDocument/2006/math">
                    <m:r>
                      <a:rPr lang="en-IN" b="0" i="1" dirty="0" smtClean="0">
                        <a:latin typeface="Cambria Math" panose="02040503050406030204" pitchFamily="18" charset="0"/>
                      </a:rPr>
                      <m:t>𝑝𝑒𝑐𝑖𝑓𝑖𝑐𝑖𝑡𝑦</m:t>
                    </m:r>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𝑇𝑁</m:t>
                        </m:r>
                      </m:num>
                      <m:den>
                        <m:r>
                          <a:rPr lang="en-IN" b="0" i="1" dirty="0" smtClean="0">
                            <a:latin typeface="Cambria Math" panose="02040503050406030204" pitchFamily="18" charset="0"/>
                          </a:rPr>
                          <m:t>𝑇𝑁</m:t>
                        </m:r>
                        <m:r>
                          <a:rPr lang="en-IN" b="0" i="1" dirty="0" smtClean="0">
                            <a:latin typeface="Cambria Math" panose="02040503050406030204" pitchFamily="18" charset="0"/>
                          </a:rPr>
                          <m:t>+</m:t>
                        </m:r>
                        <m:r>
                          <a:rPr lang="en-IN" b="0" i="1" dirty="0" smtClean="0">
                            <a:latin typeface="Cambria Math" panose="02040503050406030204" pitchFamily="18" charset="0"/>
                          </a:rPr>
                          <m:t>𝐹𝑃</m:t>
                        </m:r>
                      </m:den>
                    </m:f>
                  </m:oMath>
                </a14:m>
                <a:r>
                  <a:rPr lang="en-IN" dirty="0"/>
                  <a:t> </a:t>
                </a:r>
                <a14:m>
                  <m:oMath xmlns:m="http://schemas.openxmlformats.org/officeDocument/2006/math">
                    <m:r>
                      <a:rPr lang="en-IN" i="1">
                        <a:latin typeface="Cambria Math" panose="02040503050406030204" pitchFamily="18" charset="0"/>
                      </a:rPr>
                      <m:t>=</m:t>
                    </m:r>
                  </m:oMath>
                </a14:m>
                <a:r>
                  <a:rPr lang="en-IN" dirty="0"/>
                  <a:t> </a:t>
                </a:r>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891</m:t>
                        </m:r>
                      </m:num>
                      <m:den>
                        <m:r>
                          <a:rPr lang="en-IN" b="0" i="1" smtClean="0">
                            <a:latin typeface="Cambria Math" panose="02040503050406030204" pitchFamily="18" charset="0"/>
                          </a:rPr>
                          <m:t>891 +99</m:t>
                        </m:r>
                      </m:den>
                    </m:f>
                    <m:r>
                      <a:rPr lang="en-IN" b="0" i="1" smtClean="0">
                        <a:latin typeface="Cambria Math" panose="02040503050406030204" pitchFamily="18" charset="0"/>
                      </a:rPr>
                      <m:t>=</m:t>
                    </m:r>
                    <m:f>
                      <m:fPr>
                        <m:ctrlPr>
                          <a:rPr lang="en-IN" i="1">
                            <a:latin typeface="Cambria Math" panose="02040503050406030204" pitchFamily="18" charset="0"/>
                          </a:rPr>
                        </m:ctrlPr>
                      </m:fPr>
                      <m:num>
                        <m:r>
                          <a:rPr lang="en-IN" b="0" i="1" smtClean="0">
                            <a:latin typeface="Cambria Math" panose="02040503050406030204" pitchFamily="18" charset="0"/>
                          </a:rPr>
                          <m:t>891</m:t>
                        </m:r>
                      </m:num>
                      <m:den>
                        <m:r>
                          <a:rPr lang="en-IN" b="0" i="1" smtClean="0">
                            <a:latin typeface="Cambria Math" panose="02040503050406030204" pitchFamily="18" charset="0"/>
                          </a:rPr>
                          <m:t>990</m:t>
                        </m:r>
                      </m:den>
                    </m:f>
                  </m:oMath>
                </a14:m>
                <a:r>
                  <a:rPr lang="en-IN" dirty="0"/>
                  <a:t> </a:t>
                </a:r>
                <a14:m>
                  <m:oMath xmlns:m="http://schemas.openxmlformats.org/officeDocument/2006/math">
                    <m:r>
                      <a:rPr lang="en-IN" i="1">
                        <a:latin typeface="Cambria Math" panose="02040503050406030204" pitchFamily="18" charset="0"/>
                      </a:rPr>
                      <m:t>=</m:t>
                    </m:r>
                  </m:oMath>
                </a14:m>
                <a:r>
                  <a:rPr lang="en-IN" dirty="0"/>
                  <a:t> </a:t>
                </a:r>
                <a:r>
                  <a:rPr lang="en-IN" i="1" dirty="0">
                    <a:latin typeface="Cambria Math" panose="02040503050406030204" pitchFamily="18" charset="0"/>
                  </a:rPr>
                  <a:t>0.9 = 90%</a:t>
                </a:r>
              </a:p>
              <a:p>
                <a:r>
                  <a:rPr lang="en-IN" i="1" dirty="0">
                    <a:latin typeface="Cambria Math" panose="02040503050406030204" pitchFamily="18" charset="0"/>
                  </a:rPr>
                  <a:t>F1 Score </a:t>
                </a:r>
                <a14:m>
                  <m:oMath xmlns:m="http://schemas.openxmlformats.org/officeDocument/2006/math">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2 </m:t>
                        </m:r>
                        <m:r>
                          <a:rPr lang="en-IN" b="0" i="1" dirty="0" smtClean="0">
                            <a:latin typeface="Cambria Math" panose="02040503050406030204" pitchFamily="18" charset="0"/>
                          </a:rPr>
                          <m:t>𝑥</m:t>
                        </m:r>
                        <m:r>
                          <a:rPr lang="en-IN" b="0" i="1" dirty="0" smtClean="0">
                            <a:latin typeface="Cambria Math" panose="02040503050406030204" pitchFamily="18" charset="0"/>
                          </a:rPr>
                          <m:t> (</m:t>
                        </m:r>
                        <m:r>
                          <a:rPr lang="en-IN" b="0" i="1" dirty="0" smtClean="0">
                            <a:latin typeface="Cambria Math" panose="02040503050406030204" pitchFamily="18" charset="0"/>
                          </a:rPr>
                          <m:t>𝑃𝑟𝑒𝑐𝑖𝑠𝑖𝑜𝑛</m:t>
                        </m:r>
                        <m:r>
                          <a:rPr lang="en-IN" b="0" i="1" dirty="0" smtClean="0">
                            <a:latin typeface="Cambria Math" panose="02040503050406030204" pitchFamily="18" charset="0"/>
                          </a:rPr>
                          <m:t> </m:t>
                        </m:r>
                        <m:r>
                          <a:rPr lang="en-IN" b="0" i="1" dirty="0" smtClean="0">
                            <a:latin typeface="Cambria Math" panose="02040503050406030204" pitchFamily="18" charset="0"/>
                          </a:rPr>
                          <m:t>𝑥</m:t>
                        </m:r>
                        <m:r>
                          <a:rPr lang="en-IN" b="0" i="1" dirty="0" smtClean="0">
                            <a:latin typeface="Cambria Math" panose="02040503050406030204" pitchFamily="18" charset="0"/>
                          </a:rPr>
                          <m:t> </m:t>
                        </m:r>
                        <m:r>
                          <a:rPr lang="en-IN" b="0" i="1" dirty="0" smtClean="0">
                            <a:latin typeface="Cambria Math" panose="02040503050406030204" pitchFamily="18" charset="0"/>
                          </a:rPr>
                          <m:t>𝑅𝑒𝑐𝑎𝑙𝑙</m:t>
                        </m:r>
                        <m:r>
                          <a:rPr lang="en-IN" b="0" i="1" dirty="0" smtClean="0">
                            <a:latin typeface="Cambria Math" panose="02040503050406030204" pitchFamily="18" charset="0"/>
                          </a:rPr>
                          <m:t>)</m:t>
                        </m:r>
                      </m:num>
                      <m:den>
                        <m:r>
                          <a:rPr lang="en-IN" b="0" i="1" dirty="0" smtClean="0">
                            <a:latin typeface="Cambria Math" panose="02040503050406030204" pitchFamily="18" charset="0"/>
                          </a:rPr>
                          <m:t>𝑃𝑟𝑒𝑐𝑖𝑠𝑖𝑜𝑛</m:t>
                        </m:r>
                        <m:r>
                          <a:rPr lang="en-IN" b="0" i="1" dirty="0" smtClean="0">
                            <a:latin typeface="Cambria Math" panose="02040503050406030204" pitchFamily="18" charset="0"/>
                          </a:rPr>
                          <m:t>+</m:t>
                        </m:r>
                        <m:r>
                          <a:rPr lang="en-IN" b="0" i="1" dirty="0" smtClean="0">
                            <a:latin typeface="Cambria Math" panose="02040503050406030204" pitchFamily="18" charset="0"/>
                          </a:rPr>
                          <m:t>𝑅𝑒𝑐𝑎𝑙𝑙</m:t>
                        </m:r>
                      </m:den>
                    </m:f>
                  </m:oMath>
                </a14:m>
                <a:r>
                  <a:rPr lang="en-IN" dirty="0"/>
                  <a:t> </a:t>
                </a:r>
                <a14:m>
                  <m:oMath xmlns:m="http://schemas.openxmlformats.org/officeDocument/2006/math">
                    <m:r>
                      <a:rPr lang="en-IN" i="1">
                        <a:latin typeface="Cambria Math" panose="02040503050406030204" pitchFamily="18" charset="0"/>
                      </a:rPr>
                      <m:t>=</m:t>
                    </m:r>
                  </m:oMath>
                </a14:m>
                <a:r>
                  <a:rPr lang="en-IN" dirty="0"/>
                  <a:t> </a:t>
                </a:r>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2 </m:t>
                        </m:r>
                        <m:r>
                          <a:rPr lang="en-IN" b="0" i="1" smtClean="0">
                            <a:latin typeface="Cambria Math" panose="02040503050406030204" pitchFamily="18" charset="0"/>
                          </a:rPr>
                          <m:t>𝑥</m:t>
                        </m:r>
                        <m:r>
                          <a:rPr lang="en-IN" b="0" i="1" smtClean="0">
                            <a:latin typeface="Cambria Math" panose="02040503050406030204" pitchFamily="18" charset="0"/>
                          </a:rPr>
                          <m:t> (0.0833 </m:t>
                        </m:r>
                        <m:r>
                          <a:rPr lang="en-IN" b="0" i="1" smtClean="0">
                            <a:latin typeface="Cambria Math" panose="02040503050406030204" pitchFamily="18" charset="0"/>
                          </a:rPr>
                          <m:t>𝑥</m:t>
                        </m:r>
                        <m:r>
                          <a:rPr lang="en-IN" b="0" i="1" smtClean="0">
                            <a:latin typeface="Cambria Math" panose="02040503050406030204" pitchFamily="18" charset="0"/>
                          </a:rPr>
                          <m:t> 0.9)</m:t>
                        </m:r>
                      </m:num>
                      <m:den>
                        <m:r>
                          <a:rPr lang="en-IN" b="0" i="1" smtClean="0">
                            <a:latin typeface="Cambria Math" panose="02040503050406030204" pitchFamily="18" charset="0"/>
                          </a:rPr>
                          <m:t>0.833+0.9</m:t>
                        </m:r>
                      </m:den>
                    </m:f>
                    <m:r>
                      <a:rPr lang="en-IN" b="0" i="1" smtClean="0">
                        <a:latin typeface="Cambria Math" panose="02040503050406030204" pitchFamily="18" charset="0"/>
                      </a:rPr>
                      <m:t>= </m:t>
                    </m:r>
                  </m:oMath>
                </a14:m>
                <a:r>
                  <a:rPr lang="en-IN" i="1" dirty="0">
                    <a:latin typeface="Cambria Math" panose="02040503050406030204" pitchFamily="18" charset="0"/>
                  </a:rPr>
                  <a:t>0.1515 = 15%</a:t>
                </a:r>
              </a:p>
              <a:p>
                <a:endParaRPr lang="en-IN" i="1" dirty="0">
                  <a:latin typeface="Cambria Math" panose="02040503050406030204" pitchFamily="18" charset="0"/>
                </a:endParaRPr>
              </a:p>
              <a:p>
                <a:pPr marL="0" indent="0">
                  <a:buNone/>
                </a:pPr>
                <a:endParaRPr lang="en-IN"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741521B-8959-216E-418D-4CBC612D44AF}"/>
                  </a:ext>
                </a:extLst>
              </p:cNvPr>
              <p:cNvSpPr>
                <a:spLocks noGrp="1" noRot="1" noChangeAspect="1" noMove="1" noResize="1" noEditPoints="1" noAdjustHandles="1" noChangeArrowheads="1" noChangeShapeType="1" noTextEdit="1"/>
              </p:cNvSpPr>
              <p:nvPr>
                <p:ph idx="1"/>
              </p:nvPr>
            </p:nvSpPr>
            <p:spPr>
              <a:blipFill>
                <a:blip r:embed="rId2"/>
                <a:stretch>
                  <a:fillRect l="-1043" t="-700"/>
                </a:stretch>
              </a:blipFill>
            </p:spPr>
            <p:txBody>
              <a:bodyPr/>
              <a:lstStyle/>
              <a:p>
                <a:r>
                  <a:rPr lang="en-IN">
                    <a:noFill/>
                  </a:rPr>
                  <a:t> </a:t>
                </a:r>
              </a:p>
            </p:txBody>
          </p:sp>
        </mc:Fallback>
      </mc:AlternateContent>
    </p:spTree>
    <p:extLst>
      <p:ext uri="{BB962C8B-B14F-4D97-AF65-F5344CB8AC3E}">
        <p14:creationId xmlns:p14="http://schemas.microsoft.com/office/powerpoint/2010/main" val="1045922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96FB-B012-0E4E-4669-CECBF512F9E4}"/>
              </a:ext>
            </a:extLst>
          </p:cNvPr>
          <p:cNvSpPr>
            <a:spLocks noGrp="1"/>
          </p:cNvSpPr>
          <p:nvPr>
            <p:ph type="title"/>
          </p:nvPr>
        </p:nvSpPr>
        <p:spPr/>
        <p:txBody>
          <a:bodyPr/>
          <a:lstStyle/>
          <a:p>
            <a:r>
              <a:rPr lang="en-IN" dirty="0"/>
              <a:t>Predictive Analytics</a:t>
            </a:r>
          </a:p>
        </p:txBody>
      </p:sp>
      <p:sp>
        <p:nvSpPr>
          <p:cNvPr id="3" name="Content Placeholder 2">
            <a:extLst>
              <a:ext uri="{FF2B5EF4-FFF2-40B4-BE49-F238E27FC236}">
                <a16:creationId xmlns:a16="http://schemas.microsoft.com/office/drawing/2014/main" id="{C1EFA05C-1135-E4F9-D276-A7E07F0F67B4}"/>
              </a:ext>
            </a:extLst>
          </p:cNvPr>
          <p:cNvSpPr>
            <a:spLocks noGrp="1"/>
          </p:cNvSpPr>
          <p:nvPr>
            <p:ph idx="1"/>
          </p:nvPr>
        </p:nvSpPr>
        <p:spPr/>
        <p:txBody>
          <a:bodyPr>
            <a:normAutofit/>
          </a:bodyPr>
          <a:lstStyle/>
          <a:p>
            <a:r>
              <a:rPr lang="en-US" dirty="0"/>
              <a:t>Predict the future by examining historical data, detecting patterns or relationships in these data, and then extrapolating these relationships forward in time. </a:t>
            </a:r>
          </a:p>
          <a:p>
            <a:r>
              <a:rPr lang="en-US" dirty="0"/>
              <a:t>Examples:</a:t>
            </a:r>
          </a:p>
          <a:p>
            <a:pPr lvl="1"/>
            <a:r>
              <a:rPr lang="en-US" dirty="0"/>
              <a:t>Predict whether a customer will churn at HDFC Bank</a:t>
            </a:r>
          </a:p>
          <a:p>
            <a:pPr lvl="1"/>
            <a:r>
              <a:rPr lang="en-US" dirty="0"/>
              <a:t>Predict next year sale for Walmart</a:t>
            </a:r>
          </a:p>
          <a:p>
            <a:pPr lvl="1"/>
            <a:endParaRPr lang="en-IN" dirty="0"/>
          </a:p>
        </p:txBody>
      </p:sp>
    </p:spTree>
    <p:extLst>
      <p:ext uri="{BB962C8B-B14F-4D97-AF65-F5344CB8AC3E}">
        <p14:creationId xmlns:p14="http://schemas.microsoft.com/office/powerpoint/2010/main" val="3080477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96FB-B012-0E4E-4669-CECBF512F9E4}"/>
              </a:ext>
            </a:extLst>
          </p:cNvPr>
          <p:cNvSpPr>
            <a:spLocks noGrp="1"/>
          </p:cNvSpPr>
          <p:nvPr>
            <p:ph type="title"/>
          </p:nvPr>
        </p:nvSpPr>
        <p:spPr/>
        <p:txBody>
          <a:bodyPr/>
          <a:lstStyle/>
          <a:p>
            <a:r>
              <a:rPr lang="en-IN" dirty="0"/>
              <a:t>Prescriptive Analytics</a:t>
            </a:r>
          </a:p>
        </p:txBody>
      </p:sp>
      <p:sp>
        <p:nvSpPr>
          <p:cNvPr id="3" name="Content Placeholder 2">
            <a:extLst>
              <a:ext uri="{FF2B5EF4-FFF2-40B4-BE49-F238E27FC236}">
                <a16:creationId xmlns:a16="http://schemas.microsoft.com/office/drawing/2014/main" id="{C1EFA05C-1135-E4F9-D276-A7E07F0F67B4}"/>
              </a:ext>
            </a:extLst>
          </p:cNvPr>
          <p:cNvSpPr>
            <a:spLocks noGrp="1"/>
          </p:cNvSpPr>
          <p:nvPr>
            <p:ph idx="1"/>
          </p:nvPr>
        </p:nvSpPr>
        <p:spPr/>
        <p:txBody>
          <a:bodyPr>
            <a:normAutofit/>
          </a:bodyPr>
          <a:lstStyle/>
          <a:p>
            <a:r>
              <a:rPr lang="en-US" dirty="0"/>
              <a:t>Uses optimization to identify the best alternatives to minimize or maximize some objective. </a:t>
            </a:r>
          </a:p>
          <a:p>
            <a:r>
              <a:rPr lang="en-US" dirty="0"/>
              <a:t>Examples:</a:t>
            </a:r>
          </a:p>
          <a:p>
            <a:pPr lvl="1"/>
            <a:r>
              <a:rPr lang="en-US" dirty="0"/>
              <a:t>From a million songs on YouTube, predict the song(s) that an individual will like</a:t>
            </a:r>
          </a:p>
          <a:p>
            <a:pPr lvl="1"/>
            <a:r>
              <a:rPr lang="en-US" dirty="0"/>
              <a:t>Analyze historical sale data, customer behavior, market trends </a:t>
            </a:r>
            <a:r>
              <a:rPr lang="en-US" dirty="0" err="1"/>
              <a:t>etc</a:t>
            </a:r>
            <a:r>
              <a:rPr lang="en-US" dirty="0"/>
              <a:t> to recommend the price level for a soap manufactured by HLL</a:t>
            </a:r>
            <a:endParaRPr lang="en-IN" dirty="0"/>
          </a:p>
        </p:txBody>
      </p:sp>
    </p:spTree>
    <p:extLst>
      <p:ext uri="{BB962C8B-B14F-4D97-AF65-F5344CB8AC3E}">
        <p14:creationId xmlns:p14="http://schemas.microsoft.com/office/powerpoint/2010/main" val="2267039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5D75B-B8C9-5B56-E293-C3ACFF468E13}"/>
              </a:ext>
            </a:extLst>
          </p:cNvPr>
          <p:cNvSpPr>
            <a:spLocks noGrp="1"/>
          </p:cNvSpPr>
          <p:nvPr>
            <p:ph type="title"/>
          </p:nvPr>
        </p:nvSpPr>
        <p:spPr/>
        <p:txBody>
          <a:bodyPr/>
          <a:lstStyle/>
          <a:p>
            <a:r>
              <a:rPr lang="en-IN" dirty="0"/>
              <a:t>Data Analytics Life Cycle</a:t>
            </a:r>
          </a:p>
        </p:txBody>
      </p:sp>
      <p:sp>
        <p:nvSpPr>
          <p:cNvPr id="3" name="Content Placeholder 2">
            <a:extLst>
              <a:ext uri="{FF2B5EF4-FFF2-40B4-BE49-F238E27FC236}">
                <a16:creationId xmlns:a16="http://schemas.microsoft.com/office/drawing/2014/main" id="{4F68BF9E-E6A5-73D5-9382-33094416B15E}"/>
              </a:ext>
            </a:extLst>
          </p:cNvPr>
          <p:cNvSpPr>
            <a:spLocks noGrp="1"/>
          </p:cNvSpPr>
          <p:nvPr>
            <p:ph idx="1"/>
          </p:nvPr>
        </p:nvSpPr>
        <p:spPr/>
        <p:txBody>
          <a:bodyPr/>
          <a:lstStyle/>
          <a:p>
            <a:r>
              <a:rPr lang="en-US" dirty="0"/>
              <a:t>Data Analytics Lifecycle defines the roadmap of how data is generated, collected, processed, used, and analyzed to achieve business goals. </a:t>
            </a:r>
            <a:endParaRPr lang="en-IN" dirty="0"/>
          </a:p>
        </p:txBody>
      </p:sp>
      <p:pic>
        <p:nvPicPr>
          <p:cNvPr id="8" name="Picture 7">
            <a:extLst>
              <a:ext uri="{FF2B5EF4-FFF2-40B4-BE49-F238E27FC236}">
                <a16:creationId xmlns:a16="http://schemas.microsoft.com/office/drawing/2014/main" id="{63A3B922-9996-4EB7-831B-9BD919FD86E0}"/>
              </a:ext>
            </a:extLst>
          </p:cNvPr>
          <p:cNvPicPr>
            <a:picLocks noChangeAspect="1"/>
          </p:cNvPicPr>
          <p:nvPr/>
        </p:nvPicPr>
        <p:blipFill>
          <a:blip r:embed="rId2"/>
          <a:stretch>
            <a:fillRect/>
          </a:stretch>
        </p:blipFill>
        <p:spPr>
          <a:xfrm>
            <a:off x="3456798" y="2878285"/>
            <a:ext cx="6655142" cy="3721291"/>
          </a:xfrm>
          <a:prstGeom prst="rect">
            <a:avLst/>
          </a:prstGeom>
        </p:spPr>
      </p:pic>
    </p:spTree>
    <p:extLst>
      <p:ext uri="{BB962C8B-B14F-4D97-AF65-F5344CB8AC3E}">
        <p14:creationId xmlns:p14="http://schemas.microsoft.com/office/powerpoint/2010/main" val="43947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59BE-B526-0A34-CC38-D1AC9F900F18}"/>
              </a:ext>
            </a:extLst>
          </p:cNvPr>
          <p:cNvSpPr>
            <a:spLocks noGrp="1"/>
          </p:cNvSpPr>
          <p:nvPr>
            <p:ph type="title"/>
          </p:nvPr>
        </p:nvSpPr>
        <p:spPr/>
        <p:txBody>
          <a:bodyPr/>
          <a:lstStyle/>
          <a:p>
            <a:r>
              <a:rPr lang="en-IN" dirty="0"/>
              <a:t>Phase 1: Data Discovery and Formation</a:t>
            </a:r>
          </a:p>
        </p:txBody>
      </p:sp>
      <p:sp>
        <p:nvSpPr>
          <p:cNvPr id="3" name="Content Placeholder 2">
            <a:extLst>
              <a:ext uri="{FF2B5EF4-FFF2-40B4-BE49-F238E27FC236}">
                <a16:creationId xmlns:a16="http://schemas.microsoft.com/office/drawing/2014/main" id="{0AB0571E-3CEC-0C22-CE0C-FEA838D3641B}"/>
              </a:ext>
            </a:extLst>
          </p:cNvPr>
          <p:cNvSpPr>
            <a:spLocks noGrp="1"/>
          </p:cNvSpPr>
          <p:nvPr>
            <p:ph idx="1"/>
          </p:nvPr>
        </p:nvSpPr>
        <p:spPr/>
        <p:txBody>
          <a:bodyPr>
            <a:normAutofit fontScale="92500" lnSpcReduction="20000"/>
          </a:bodyPr>
          <a:lstStyle/>
          <a:p>
            <a:r>
              <a:rPr lang="en-US" dirty="0"/>
              <a:t>This phase is all about defining the data’s purpose and how to achieve it by the end of the data analytics lifecycle. The stage consists of identifying critical objectives a business is trying to discover by mapping out the data. During this process, the team learns about the business domain and checks whether the business unit or organization has worked on similar projects to refer to any learnings.</a:t>
            </a:r>
          </a:p>
          <a:p>
            <a:r>
              <a:rPr lang="en-US" dirty="0"/>
              <a:t>In this phase, the team also evaluates technology, people, data, and time. For example, while dealing with a small dataset, the team can use Excel. However, complex tasks demand more rigid tools for data preparation and exploration. In such scenarios, the team will need to use Python, R, Tableau Desktop or Tableau Prep, and other data cleaning tools.</a:t>
            </a:r>
          </a:p>
          <a:p>
            <a:r>
              <a:rPr lang="en-US" dirty="0"/>
              <a:t>This phase’s critical activities include framing the business problem, formulating initial hypotheses to test, and beginning data learning.</a:t>
            </a:r>
            <a:endParaRPr lang="en-IN" dirty="0"/>
          </a:p>
        </p:txBody>
      </p:sp>
    </p:spTree>
    <p:extLst>
      <p:ext uri="{BB962C8B-B14F-4D97-AF65-F5344CB8AC3E}">
        <p14:creationId xmlns:p14="http://schemas.microsoft.com/office/powerpoint/2010/main" val="3185806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59BE-B526-0A34-CC38-D1AC9F900F18}"/>
              </a:ext>
            </a:extLst>
          </p:cNvPr>
          <p:cNvSpPr>
            <a:spLocks noGrp="1"/>
          </p:cNvSpPr>
          <p:nvPr>
            <p:ph type="title"/>
          </p:nvPr>
        </p:nvSpPr>
        <p:spPr/>
        <p:txBody>
          <a:bodyPr/>
          <a:lstStyle/>
          <a:p>
            <a:r>
              <a:rPr lang="en-IN" dirty="0"/>
              <a:t>Phase 2: Data Preparation and Processing</a:t>
            </a:r>
          </a:p>
        </p:txBody>
      </p:sp>
      <p:sp>
        <p:nvSpPr>
          <p:cNvPr id="3" name="Content Placeholder 2">
            <a:extLst>
              <a:ext uri="{FF2B5EF4-FFF2-40B4-BE49-F238E27FC236}">
                <a16:creationId xmlns:a16="http://schemas.microsoft.com/office/drawing/2014/main" id="{0AB0571E-3CEC-0C22-CE0C-FEA838D3641B}"/>
              </a:ext>
            </a:extLst>
          </p:cNvPr>
          <p:cNvSpPr>
            <a:spLocks noGrp="1"/>
          </p:cNvSpPr>
          <p:nvPr>
            <p:ph idx="1"/>
          </p:nvPr>
        </p:nvSpPr>
        <p:spPr/>
        <p:txBody>
          <a:bodyPr>
            <a:normAutofit fontScale="92500" lnSpcReduction="10000"/>
          </a:bodyPr>
          <a:lstStyle/>
          <a:p>
            <a:r>
              <a:rPr lang="en-US" dirty="0"/>
              <a:t>In this phase, the experts’ focus shifts from business requirements to information requirements. One of the essential aspects of this phase is ensuring data availability for processing. The stage encompasses the collection, processing, and cleansing of the accumulated data.</a:t>
            </a:r>
          </a:p>
          <a:p>
            <a:r>
              <a:rPr lang="en-US" dirty="0"/>
              <a:t>During this phase’s initial stage, the team gathers valuable information and proceeds with the business ecosystem’s lifecycle. Various data collection methods are used for this purpose, such as:</a:t>
            </a:r>
          </a:p>
          <a:p>
            <a:pPr lvl="1"/>
            <a:r>
              <a:rPr lang="en-US" dirty="0"/>
              <a:t>Data Entry – Collecting recent data using manual data entry techniques or digital systems within the organization</a:t>
            </a:r>
          </a:p>
          <a:p>
            <a:pPr lvl="1"/>
            <a:r>
              <a:rPr lang="en-US" dirty="0"/>
              <a:t>Data Acquisition – Gathering data from external sources</a:t>
            </a:r>
          </a:p>
          <a:p>
            <a:pPr lvl="1"/>
            <a:r>
              <a:rPr lang="en-US" dirty="0"/>
              <a:t>Signal Reception – Capturing data from digital devices, including the Internet of Things and control systems</a:t>
            </a:r>
            <a:endParaRPr lang="en-IN" dirty="0"/>
          </a:p>
        </p:txBody>
      </p:sp>
    </p:spTree>
    <p:extLst>
      <p:ext uri="{BB962C8B-B14F-4D97-AF65-F5344CB8AC3E}">
        <p14:creationId xmlns:p14="http://schemas.microsoft.com/office/powerpoint/2010/main" val="1945232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59BE-B526-0A34-CC38-D1AC9F900F18}"/>
              </a:ext>
            </a:extLst>
          </p:cNvPr>
          <p:cNvSpPr>
            <a:spLocks noGrp="1"/>
          </p:cNvSpPr>
          <p:nvPr>
            <p:ph type="title"/>
          </p:nvPr>
        </p:nvSpPr>
        <p:spPr/>
        <p:txBody>
          <a:bodyPr/>
          <a:lstStyle/>
          <a:p>
            <a:r>
              <a:rPr lang="en-IN" dirty="0"/>
              <a:t>Phase 3: Design a Model</a:t>
            </a:r>
          </a:p>
        </p:txBody>
      </p:sp>
      <p:sp>
        <p:nvSpPr>
          <p:cNvPr id="3" name="Content Placeholder 2">
            <a:extLst>
              <a:ext uri="{FF2B5EF4-FFF2-40B4-BE49-F238E27FC236}">
                <a16:creationId xmlns:a16="http://schemas.microsoft.com/office/drawing/2014/main" id="{0AB0571E-3CEC-0C22-CE0C-FEA838D3641B}"/>
              </a:ext>
            </a:extLst>
          </p:cNvPr>
          <p:cNvSpPr>
            <a:spLocks noGrp="1"/>
          </p:cNvSpPr>
          <p:nvPr>
            <p:ph idx="1"/>
          </p:nvPr>
        </p:nvSpPr>
        <p:spPr/>
        <p:txBody>
          <a:bodyPr>
            <a:normAutofit fontScale="92500" lnSpcReduction="20000"/>
          </a:bodyPr>
          <a:lstStyle/>
          <a:p>
            <a:r>
              <a:rPr lang="en-US" dirty="0"/>
              <a:t>The team can load data in several ways:</a:t>
            </a:r>
          </a:p>
          <a:p>
            <a:pPr lvl="1"/>
            <a:r>
              <a:rPr lang="en-US" b="1" dirty="0"/>
              <a:t>Extract, Transform, Load (ETL)</a:t>
            </a:r>
            <a:r>
              <a:rPr lang="en-US" dirty="0"/>
              <a:t> – It transforms the data based on a set of business rules before loading it.</a:t>
            </a:r>
          </a:p>
          <a:p>
            <a:pPr lvl="1"/>
            <a:r>
              <a:rPr lang="en-US" b="1" dirty="0"/>
              <a:t>Extract, Load, Transform (ELT)</a:t>
            </a:r>
            <a:r>
              <a:rPr lang="en-US" dirty="0"/>
              <a:t> – It loads the data and then transforms it based on a set of business rules.</a:t>
            </a:r>
          </a:p>
          <a:p>
            <a:pPr lvl="1"/>
            <a:r>
              <a:rPr lang="en-US" b="1" dirty="0"/>
              <a:t>Extract, Transform, Load, Transform (ETLT)</a:t>
            </a:r>
            <a:r>
              <a:rPr lang="en-US" dirty="0"/>
              <a:t> – It’s the combination of ETL and ELT and has two transformation levels.</a:t>
            </a:r>
          </a:p>
          <a:p>
            <a:r>
              <a:rPr lang="en-US" dirty="0"/>
              <a:t>The team identifies variables for categorizing data, identifies and removes data errors. Data errors can be anything, including missing data, illogical values, duplicates, and spelling errors. For example, the team imputes the average data score for categories for missing values. It enables more efficient data processing without skewing the data.</a:t>
            </a:r>
          </a:p>
          <a:p>
            <a:r>
              <a:rPr lang="en-US" dirty="0"/>
              <a:t>After cleaning the data, the team determines the techniques, methods, and workflow for building a model in the next phase.</a:t>
            </a:r>
          </a:p>
        </p:txBody>
      </p:sp>
    </p:spTree>
    <p:extLst>
      <p:ext uri="{BB962C8B-B14F-4D97-AF65-F5344CB8AC3E}">
        <p14:creationId xmlns:p14="http://schemas.microsoft.com/office/powerpoint/2010/main" val="2295924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59BE-B526-0A34-CC38-D1AC9F900F18}"/>
              </a:ext>
            </a:extLst>
          </p:cNvPr>
          <p:cNvSpPr>
            <a:spLocks noGrp="1"/>
          </p:cNvSpPr>
          <p:nvPr>
            <p:ph type="title"/>
          </p:nvPr>
        </p:nvSpPr>
        <p:spPr/>
        <p:txBody>
          <a:bodyPr/>
          <a:lstStyle/>
          <a:p>
            <a:r>
              <a:rPr lang="en-IN" dirty="0"/>
              <a:t>Phase 4: Model Building</a:t>
            </a:r>
          </a:p>
        </p:txBody>
      </p:sp>
      <p:sp>
        <p:nvSpPr>
          <p:cNvPr id="3" name="Content Placeholder 2">
            <a:extLst>
              <a:ext uri="{FF2B5EF4-FFF2-40B4-BE49-F238E27FC236}">
                <a16:creationId xmlns:a16="http://schemas.microsoft.com/office/drawing/2014/main" id="{0AB0571E-3CEC-0C22-CE0C-FEA838D3641B}"/>
              </a:ext>
            </a:extLst>
          </p:cNvPr>
          <p:cNvSpPr>
            <a:spLocks noGrp="1"/>
          </p:cNvSpPr>
          <p:nvPr>
            <p:ph idx="1"/>
          </p:nvPr>
        </p:nvSpPr>
        <p:spPr/>
        <p:txBody>
          <a:bodyPr>
            <a:normAutofit/>
          </a:bodyPr>
          <a:lstStyle/>
          <a:p>
            <a:r>
              <a:rPr lang="en-US" dirty="0"/>
              <a:t>In this phase, the team develops testing, training, and production datasets. </a:t>
            </a:r>
          </a:p>
          <a:p>
            <a:r>
              <a:rPr lang="en-US" dirty="0"/>
              <a:t>Further, the team builds and executes models meticulously as planned during the model planning phase. </a:t>
            </a:r>
          </a:p>
          <a:p>
            <a:r>
              <a:rPr lang="en-US" dirty="0"/>
              <a:t>They test data and try to find out answers to the given objectives. </a:t>
            </a:r>
          </a:p>
          <a:p>
            <a:r>
              <a:rPr lang="en-US" dirty="0"/>
              <a:t>They use various statistical modeling methods such as regression techniques, decision trees, random forest modeling, and neural networks and perform a trial run to determine whether it corresponds to the datasets.</a:t>
            </a:r>
          </a:p>
        </p:txBody>
      </p:sp>
    </p:spTree>
    <p:extLst>
      <p:ext uri="{BB962C8B-B14F-4D97-AF65-F5344CB8AC3E}">
        <p14:creationId xmlns:p14="http://schemas.microsoft.com/office/powerpoint/2010/main" val="171757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59BE-B526-0A34-CC38-D1AC9F900F18}"/>
              </a:ext>
            </a:extLst>
          </p:cNvPr>
          <p:cNvSpPr>
            <a:spLocks noGrp="1"/>
          </p:cNvSpPr>
          <p:nvPr>
            <p:ph type="title"/>
          </p:nvPr>
        </p:nvSpPr>
        <p:spPr/>
        <p:txBody>
          <a:bodyPr/>
          <a:lstStyle/>
          <a:p>
            <a:r>
              <a:rPr lang="en-IN" dirty="0"/>
              <a:t>Phase 5: Result Communication and Publication</a:t>
            </a:r>
          </a:p>
        </p:txBody>
      </p:sp>
      <p:sp>
        <p:nvSpPr>
          <p:cNvPr id="3" name="Content Placeholder 2">
            <a:extLst>
              <a:ext uri="{FF2B5EF4-FFF2-40B4-BE49-F238E27FC236}">
                <a16:creationId xmlns:a16="http://schemas.microsoft.com/office/drawing/2014/main" id="{0AB0571E-3CEC-0C22-CE0C-FEA838D3641B}"/>
              </a:ext>
            </a:extLst>
          </p:cNvPr>
          <p:cNvSpPr>
            <a:spLocks noGrp="1"/>
          </p:cNvSpPr>
          <p:nvPr>
            <p:ph idx="1"/>
          </p:nvPr>
        </p:nvSpPr>
        <p:spPr/>
        <p:txBody>
          <a:bodyPr>
            <a:normAutofit/>
          </a:bodyPr>
          <a:lstStyle/>
          <a:p>
            <a:r>
              <a:rPr lang="en-US" dirty="0"/>
              <a:t>This phase aims to determine whether the project results are a success or failure and start collaborating with significant stakeholders. </a:t>
            </a:r>
          </a:p>
          <a:p>
            <a:r>
              <a:rPr lang="en-US" dirty="0"/>
              <a:t>The team identifies the vital findings of their analysis, measures the associated business value, and creates a summarized narrative to convey the stakeholders’ results.</a:t>
            </a:r>
          </a:p>
          <a:p>
            <a:endParaRPr lang="en-US" dirty="0"/>
          </a:p>
        </p:txBody>
      </p:sp>
    </p:spTree>
    <p:extLst>
      <p:ext uri="{BB962C8B-B14F-4D97-AF65-F5344CB8AC3E}">
        <p14:creationId xmlns:p14="http://schemas.microsoft.com/office/powerpoint/2010/main" val="2486799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99A4BC-9912-A911-A89D-8BECBA595254}"/>
              </a:ext>
            </a:extLst>
          </p:cNvPr>
          <p:cNvSpPr>
            <a:spLocks noGrp="1"/>
          </p:cNvSpPr>
          <p:nvPr>
            <p:ph type="title"/>
          </p:nvPr>
        </p:nvSpPr>
        <p:spPr/>
        <p:txBody>
          <a:bodyPr/>
          <a:lstStyle/>
          <a:p>
            <a:r>
              <a:rPr lang="en-IN" dirty="0"/>
              <a:t>Current and Historical Data</a:t>
            </a:r>
          </a:p>
        </p:txBody>
      </p:sp>
      <p:sp>
        <p:nvSpPr>
          <p:cNvPr id="5" name="Content Placeholder 4">
            <a:extLst>
              <a:ext uri="{FF2B5EF4-FFF2-40B4-BE49-F238E27FC236}">
                <a16:creationId xmlns:a16="http://schemas.microsoft.com/office/drawing/2014/main" id="{06216AFA-89EE-CEA5-CA16-87F94124069C}"/>
              </a:ext>
            </a:extLst>
          </p:cNvPr>
          <p:cNvSpPr>
            <a:spLocks noGrp="1"/>
          </p:cNvSpPr>
          <p:nvPr>
            <p:ph idx="1"/>
          </p:nvPr>
        </p:nvSpPr>
        <p:spPr/>
        <p:txBody>
          <a:bodyPr/>
          <a:lstStyle/>
          <a:p>
            <a:endParaRPr lang="en-IN"/>
          </a:p>
        </p:txBody>
      </p:sp>
      <p:sp>
        <p:nvSpPr>
          <p:cNvPr id="6" name="TextBox 5">
            <a:extLst>
              <a:ext uri="{FF2B5EF4-FFF2-40B4-BE49-F238E27FC236}">
                <a16:creationId xmlns:a16="http://schemas.microsoft.com/office/drawing/2014/main" id="{1E3B2B99-D965-D890-38F8-72E27A07D24F}"/>
              </a:ext>
            </a:extLst>
          </p:cNvPr>
          <p:cNvSpPr txBox="1"/>
          <p:nvPr/>
        </p:nvSpPr>
        <p:spPr>
          <a:xfrm>
            <a:off x="1273995" y="2198670"/>
            <a:ext cx="2455523" cy="369332"/>
          </a:xfrm>
          <a:prstGeom prst="rect">
            <a:avLst/>
          </a:prstGeom>
          <a:solidFill>
            <a:schemeClr val="accent2">
              <a:lumMod val="40000"/>
              <a:lumOff val="60000"/>
            </a:schemeClr>
          </a:solidFill>
        </p:spPr>
        <p:txBody>
          <a:bodyPr wrap="square" rtlCol="0">
            <a:spAutoFit/>
          </a:bodyPr>
          <a:lstStyle/>
          <a:p>
            <a:pPr algn="ctr"/>
            <a:r>
              <a:rPr lang="en-IN" b="1" dirty="0"/>
              <a:t>Credit Card Transaction</a:t>
            </a:r>
          </a:p>
        </p:txBody>
      </p:sp>
      <p:sp>
        <p:nvSpPr>
          <p:cNvPr id="7" name="TextBox 6">
            <a:extLst>
              <a:ext uri="{FF2B5EF4-FFF2-40B4-BE49-F238E27FC236}">
                <a16:creationId xmlns:a16="http://schemas.microsoft.com/office/drawing/2014/main" id="{6D1A29B2-134A-0C47-838F-00B4B92D6034}"/>
              </a:ext>
            </a:extLst>
          </p:cNvPr>
          <p:cNvSpPr txBox="1"/>
          <p:nvPr/>
        </p:nvSpPr>
        <p:spPr>
          <a:xfrm>
            <a:off x="1273994" y="2701227"/>
            <a:ext cx="2455523" cy="369332"/>
          </a:xfrm>
          <a:prstGeom prst="rect">
            <a:avLst/>
          </a:prstGeom>
          <a:solidFill>
            <a:srgbClr val="92D050"/>
          </a:solidFill>
        </p:spPr>
        <p:txBody>
          <a:bodyPr wrap="square" rtlCol="0">
            <a:spAutoFit/>
          </a:bodyPr>
          <a:lstStyle/>
          <a:p>
            <a:pPr algn="ctr"/>
            <a:r>
              <a:rPr lang="en-IN" b="1" dirty="0"/>
              <a:t>Credit Card Transaction</a:t>
            </a:r>
          </a:p>
        </p:txBody>
      </p:sp>
      <p:sp>
        <p:nvSpPr>
          <p:cNvPr id="8" name="TextBox 7">
            <a:extLst>
              <a:ext uri="{FF2B5EF4-FFF2-40B4-BE49-F238E27FC236}">
                <a16:creationId xmlns:a16="http://schemas.microsoft.com/office/drawing/2014/main" id="{3E072436-C412-6259-B0A2-5C689ADC1AA0}"/>
              </a:ext>
            </a:extLst>
          </p:cNvPr>
          <p:cNvSpPr txBox="1"/>
          <p:nvPr/>
        </p:nvSpPr>
        <p:spPr>
          <a:xfrm>
            <a:off x="1273993" y="3234338"/>
            <a:ext cx="2455523" cy="369332"/>
          </a:xfrm>
          <a:prstGeom prst="rect">
            <a:avLst/>
          </a:prstGeom>
          <a:solidFill>
            <a:schemeClr val="accent2">
              <a:lumMod val="40000"/>
              <a:lumOff val="60000"/>
            </a:schemeClr>
          </a:solidFill>
        </p:spPr>
        <p:txBody>
          <a:bodyPr wrap="square" rtlCol="0">
            <a:spAutoFit/>
          </a:bodyPr>
          <a:lstStyle/>
          <a:p>
            <a:pPr algn="ctr"/>
            <a:r>
              <a:rPr lang="en-IN" b="1" dirty="0"/>
              <a:t>Credit Card Transaction</a:t>
            </a:r>
          </a:p>
        </p:txBody>
      </p:sp>
      <p:sp>
        <p:nvSpPr>
          <p:cNvPr id="9" name="TextBox 8">
            <a:extLst>
              <a:ext uri="{FF2B5EF4-FFF2-40B4-BE49-F238E27FC236}">
                <a16:creationId xmlns:a16="http://schemas.microsoft.com/office/drawing/2014/main" id="{8B3C4D5A-EB57-7083-EB33-BFE3F5C0FEDB}"/>
              </a:ext>
            </a:extLst>
          </p:cNvPr>
          <p:cNvSpPr txBox="1"/>
          <p:nvPr/>
        </p:nvSpPr>
        <p:spPr>
          <a:xfrm>
            <a:off x="1273994" y="3817119"/>
            <a:ext cx="2455523" cy="369332"/>
          </a:xfrm>
          <a:prstGeom prst="rect">
            <a:avLst/>
          </a:prstGeom>
          <a:solidFill>
            <a:srgbClr val="92D050"/>
          </a:solidFill>
        </p:spPr>
        <p:txBody>
          <a:bodyPr wrap="square" rtlCol="0">
            <a:spAutoFit/>
          </a:bodyPr>
          <a:lstStyle/>
          <a:p>
            <a:pPr algn="ctr"/>
            <a:r>
              <a:rPr lang="en-IN" b="1" dirty="0"/>
              <a:t>Credit Card Transaction</a:t>
            </a:r>
          </a:p>
        </p:txBody>
      </p:sp>
      <p:sp>
        <p:nvSpPr>
          <p:cNvPr id="10" name="TextBox 9">
            <a:extLst>
              <a:ext uri="{FF2B5EF4-FFF2-40B4-BE49-F238E27FC236}">
                <a16:creationId xmlns:a16="http://schemas.microsoft.com/office/drawing/2014/main" id="{88A5464E-E8D5-5640-59D7-7DF47C2E94C0}"/>
              </a:ext>
            </a:extLst>
          </p:cNvPr>
          <p:cNvSpPr txBox="1"/>
          <p:nvPr/>
        </p:nvSpPr>
        <p:spPr>
          <a:xfrm>
            <a:off x="1273993" y="4350230"/>
            <a:ext cx="2455523" cy="369332"/>
          </a:xfrm>
          <a:prstGeom prst="rect">
            <a:avLst/>
          </a:prstGeom>
          <a:solidFill>
            <a:schemeClr val="accent2">
              <a:lumMod val="40000"/>
              <a:lumOff val="60000"/>
            </a:schemeClr>
          </a:solidFill>
        </p:spPr>
        <p:txBody>
          <a:bodyPr wrap="square" rtlCol="0">
            <a:spAutoFit/>
          </a:bodyPr>
          <a:lstStyle/>
          <a:p>
            <a:pPr algn="ctr"/>
            <a:r>
              <a:rPr lang="en-IN" b="1" dirty="0"/>
              <a:t>Credit Card Transaction</a:t>
            </a:r>
          </a:p>
        </p:txBody>
      </p:sp>
      <p:sp>
        <p:nvSpPr>
          <p:cNvPr id="11" name="TextBox 10">
            <a:extLst>
              <a:ext uri="{FF2B5EF4-FFF2-40B4-BE49-F238E27FC236}">
                <a16:creationId xmlns:a16="http://schemas.microsoft.com/office/drawing/2014/main" id="{355DC417-15DB-B51F-E5FE-509851184019}"/>
              </a:ext>
            </a:extLst>
          </p:cNvPr>
          <p:cNvSpPr txBox="1"/>
          <p:nvPr/>
        </p:nvSpPr>
        <p:spPr>
          <a:xfrm>
            <a:off x="1273993" y="4912002"/>
            <a:ext cx="2455523" cy="369332"/>
          </a:xfrm>
          <a:prstGeom prst="rect">
            <a:avLst/>
          </a:prstGeom>
          <a:solidFill>
            <a:srgbClr val="92D050"/>
          </a:solidFill>
        </p:spPr>
        <p:txBody>
          <a:bodyPr wrap="square" rtlCol="0">
            <a:spAutoFit/>
          </a:bodyPr>
          <a:lstStyle/>
          <a:p>
            <a:pPr algn="ctr"/>
            <a:r>
              <a:rPr lang="en-IN" b="1" dirty="0"/>
              <a:t>Credit Card Transaction</a:t>
            </a:r>
          </a:p>
        </p:txBody>
      </p:sp>
      <p:sp>
        <p:nvSpPr>
          <p:cNvPr id="12" name="TextBox 11">
            <a:extLst>
              <a:ext uri="{FF2B5EF4-FFF2-40B4-BE49-F238E27FC236}">
                <a16:creationId xmlns:a16="http://schemas.microsoft.com/office/drawing/2014/main" id="{E4932228-D2E1-1765-A773-8F6807D7EADB}"/>
              </a:ext>
            </a:extLst>
          </p:cNvPr>
          <p:cNvSpPr txBox="1"/>
          <p:nvPr/>
        </p:nvSpPr>
        <p:spPr>
          <a:xfrm>
            <a:off x="1273992" y="5445113"/>
            <a:ext cx="2455523" cy="369332"/>
          </a:xfrm>
          <a:prstGeom prst="rect">
            <a:avLst/>
          </a:prstGeom>
          <a:solidFill>
            <a:schemeClr val="accent2">
              <a:lumMod val="40000"/>
              <a:lumOff val="60000"/>
            </a:schemeClr>
          </a:solidFill>
        </p:spPr>
        <p:txBody>
          <a:bodyPr wrap="square" rtlCol="0">
            <a:spAutoFit/>
          </a:bodyPr>
          <a:lstStyle/>
          <a:p>
            <a:pPr algn="ctr"/>
            <a:r>
              <a:rPr lang="en-IN" b="1" dirty="0"/>
              <a:t>Credit Card Transaction</a:t>
            </a:r>
          </a:p>
        </p:txBody>
      </p:sp>
      <p:sp>
        <p:nvSpPr>
          <p:cNvPr id="13" name="Arrow: Right 12">
            <a:extLst>
              <a:ext uri="{FF2B5EF4-FFF2-40B4-BE49-F238E27FC236}">
                <a16:creationId xmlns:a16="http://schemas.microsoft.com/office/drawing/2014/main" id="{1463A5EA-ED0E-2FD2-09AE-7518EFC823A7}"/>
              </a:ext>
            </a:extLst>
          </p:cNvPr>
          <p:cNvSpPr/>
          <p:nvPr/>
        </p:nvSpPr>
        <p:spPr>
          <a:xfrm>
            <a:off x="4670027" y="3623007"/>
            <a:ext cx="1006868" cy="7465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14" name="TextBox 13">
            <a:extLst>
              <a:ext uri="{FF2B5EF4-FFF2-40B4-BE49-F238E27FC236}">
                <a16:creationId xmlns:a16="http://schemas.microsoft.com/office/drawing/2014/main" id="{E145AC2E-B33F-55AF-D30D-C1943269D598}"/>
              </a:ext>
            </a:extLst>
          </p:cNvPr>
          <p:cNvSpPr txBox="1"/>
          <p:nvPr/>
        </p:nvSpPr>
        <p:spPr>
          <a:xfrm>
            <a:off x="6596007" y="3623007"/>
            <a:ext cx="2928135" cy="707886"/>
          </a:xfrm>
          <a:prstGeom prst="rect">
            <a:avLst/>
          </a:prstGeom>
          <a:solidFill>
            <a:srgbClr val="7030A0"/>
          </a:solidFill>
        </p:spPr>
        <p:txBody>
          <a:bodyPr wrap="square" rtlCol="0">
            <a:spAutoFit/>
          </a:bodyPr>
          <a:lstStyle/>
          <a:p>
            <a:r>
              <a:rPr lang="en-IN" sz="2000" b="1" dirty="0">
                <a:solidFill>
                  <a:schemeClr val="bg1"/>
                </a:solidFill>
              </a:rPr>
              <a:t>Historical data of Credit Card Transactions</a:t>
            </a:r>
          </a:p>
        </p:txBody>
      </p:sp>
    </p:spTree>
    <p:extLst>
      <p:ext uri="{BB962C8B-B14F-4D97-AF65-F5344CB8AC3E}">
        <p14:creationId xmlns:p14="http://schemas.microsoft.com/office/powerpoint/2010/main" val="199013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59BE-B526-0A34-CC38-D1AC9F900F18}"/>
              </a:ext>
            </a:extLst>
          </p:cNvPr>
          <p:cNvSpPr>
            <a:spLocks noGrp="1"/>
          </p:cNvSpPr>
          <p:nvPr>
            <p:ph type="title"/>
          </p:nvPr>
        </p:nvSpPr>
        <p:spPr/>
        <p:txBody>
          <a:bodyPr/>
          <a:lstStyle/>
          <a:p>
            <a:r>
              <a:rPr lang="en-IN" dirty="0"/>
              <a:t>Phase 6: Measuring the Effectiveness</a:t>
            </a:r>
          </a:p>
        </p:txBody>
      </p:sp>
      <p:sp>
        <p:nvSpPr>
          <p:cNvPr id="3" name="Content Placeholder 2">
            <a:extLst>
              <a:ext uri="{FF2B5EF4-FFF2-40B4-BE49-F238E27FC236}">
                <a16:creationId xmlns:a16="http://schemas.microsoft.com/office/drawing/2014/main" id="{0AB0571E-3CEC-0C22-CE0C-FEA838D3641B}"/>
              </a:ext>
            </a:extLst>
          </p:cNvPr>
          <p:cNvSpPr>
            <a:spLocks noGrp="1"/>
          </p:cNvSpPr>
          <p:nvPr>
            <p:ph idx="1"/>
          </p:nvPr>
        </p:nvSpPr>
        <p:spPr/>
        <p:txBody>
          <a:bodyPr>
            <a:normAutofit/>
          </a:bodyPr>
          <a:lstStyle/>
          <a:p>
            <a:r>
              <a:rPr lang="en-US" dirty="0"/>
              <a:t>In this final phase, the team presents an in-depth report with coding, briefing, key findings, and technical documents and papers to the stakeholders. </a:t>
            </a:r>
          </a:p>
          <a:p>
            <a:r>
              <a:rPr lang="en-US" dirty="0"/>
              <a:t>Besides this, the data is moved to a live environment and monitored to measure the analysis’s effectiveness. </a:t>
            </a:r>
          </a:p>
          <a:p>
            <a:r>
              <a:rPr lang="en-US" dirty="0"/>
              <a:t>If the findings are in line with the objective, the results and reports are finalized. </a:t>
            </a:r>
          </a:p>
          <a:p>
            <a:r>
              <a:rPr lang="en-US" dirty="0"/>
              <a:t>On the other hand, if they deviate from the set intent, the team moves backward in the lifecycle to any previous phase to change the input and get a different outcome.</a:t>
            </a:r>
          </a:p>
        </p:txBody>
      </p:sp>
    </p:spTree>
    <p:extLst>
      <p:ext uri="{BB962C8B-B14F-4D97-AF65-F5344CB8AC3E}">
        <p14:creationId xmlns:p14="http://schemas.microsoft.com/office/powerpoint/2010/main" val="1299090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8A651-715A-0DE6-0E92-65DC9550868F}"/>
              </a:ext>
            </a:extLst>
          </p:cNvPr>
          <p:cNvSpPr>
            <a:spLocks noGrp="1"/>
          </p:cNvSpPr>
          <p:nvPr>
            <p:ph type="title"/>
          </p:nvPr>
        </p:nvSpPr>
        <p:spPr/>
        <p:txBody>
          <a:bodyPr/>
          <a:lstStyle/>
          <a:p>
            <a:r>
              <a:rPr lang="en-IN" dirty="0"/>
              <a:t>Basic Concepts</a:t>
            </a:r>
          </a:p>
        </p:txBody>
      </p:sp>
      <p:sp>
        <p:nvSpPr>
          <p:cNvPr id="5" name="Text Placeholder 4">
            <a:extLst>
              <a:ext uri="{FF2B5EF4-FFF2-40B4-BE49-F238E27FC236}">
                <a16:creationId xmlns:a16="http://schemas.microsoft.com/office/drawing/2014/main" id="{2DE2FE40-0C8D-C26B-FFB4-6A511B7A216A}"/>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45321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B41477-A8AE-55D6-2AD5-EC5F99F504C1}"/>
              </a:ext>
            </a:extLst>
          </p:cNvPr>
          <p:cNvSpPr>
            <a:spLocks noGrp="1"/>
          </p:cNvSpPr>
          <p:nvPr>
            <p:ph type="title"/>
          </p:nvPr>
        </p:nvSpPr>
        <p:spPr/>
        <p:txBody>
          <a:bodyPr/>
          <a:lstStyle/>
          <a:p>
            <a:r>
              <a:rPr lang="en-IN" dirty="0"/>
              <a:t>Individuals and Variables</a:t>
            </a:r>
          </a:p>
        </p:txBody>
      </p:sp>
      <p:sp>
        <p:nvSpPr>
          <p:cNvPr id="5" name="Content Placeholder 4">
            <a:extLst>
              <a:ext uri="{FF2B5EF4-FFF2-40B4-BE49-F238E27FC236}">
                <a16:creationId xmlns:a16="http://schemas.microsoft.com/office/drawing/2014/main" id="{C516CB09-1637-CA5D-3DE7-F5D4D0F69CF6}"/>
              </a:ext>
            </a:extLst>
          </p:cNvPr>
          <p:cNvSpPr>
            <a:spLocks noGrp="1"/>
          </p:cNvSpPr>
          <p:nvPr>
            <p:ph idx="1"/>
          </p:nvPr>
        </p:nvSpPr>
        <p:spPr/>
        <p:txBody>
          <a:bodyPr/>
          <a:lstStyle/>
          <a:p>
            <a:r>
              <a:rPr lang="en-US" b="1" dirty="0"/>
              <a:t>Individuals </a:t>
            </a:r>
            <a:r>
              <a:rPr lang="en-US" dirty="0"/>
              <a:t>are items in a data set and can be cases, things, people, etc. </a:t>
            </a:r>
          </a:p>
          <a:p>
            <a:r>
              <a:rPr lang="en-US" dirty="0"/>
              <a:t>They have one or more properties, called as </a:t>
            </a:r>
            <a:r>
              <a:rPr lang="en-US" b="1" dirty="0"/>
              <a:t>variables</a:t>
            </a:r>
            <a:r>
              <a:rPr lang="en-US" dirty="0"/>
              <a:t>.</a:t>
            </a:r>
          </a:p>
          <a:p>
            <a:endParaRPr lang="en-IN" dirty="0"/>
          </a:p>
        </p:txBody>
      </p:sp>
      <p:pic>
        <p:nvPicPr>
          <p:cNvPr id="7" name="Picture 6">
            <a:extLst>
              <a:ext uri="{FF2B5EF4-FFF2-40B4-BE49-F238E27FC236}">
                <a16:creationId xmlns:a16="http://schemas.microsoft.com/office/drawing/2014/main" id="{B142AAB0-ABFE-B427-90BF-D2FF9BE75B5B}"/>
              </a:ext>
            </a:extLst>
          </p:cNvPr>
          <p:cNvPicPr>
            <a:picLocks noChangeAspect="1"/>
          </p:cNvPicPr>
          <p:nvPr/>
        </p:nvPicPr>
        <p:blipFill>
          <a:blip r:embed="rId2"/>
          <a:stretch>
            <a:fillRect/>
          </a:stretch>
        </p:blipFill>
        <p:spPr>
          <a:xfrm>
            <a:off x="3455280" y="3429000"/>
            <a:ext cx="4083260" cy="2743341"/>
          </a:xfrm>
          <a:prstGeom prst="rect">
            <a:avLst/>
          </a:prstGeom>
        </p:spPr>
      </p:pic>
      <p:sp>
        <p:nvSpPr>
          <p:cNvPr id="8" name="Callout: Line 7">
            <a:extLst>
              <a:ext uri="{FF2B5EF4-FFF2-40B4-BE49-F238E27FC236}">
                <a16:creationId xmlns:a16="http://schemas.microsoft.com/office/drawing/2014/main" id="{D959E4AE-541F-6328-2D86-C05BCFF3EF40}"/>
              </a:ext>
            </a:extLst>
          </p:cNvPr>
          <p:cNvSpPr/>
          <p:nvPr/>
        </p:nvSpPr>
        <p:spPr>
          <a:xfrm>
            <a:off x="838200" y="3626069"/>
            <a:ext cx="1768366" cy="1135117"/>
          </a:xfrm>
          <a:prstGeom prst="borderCallout1">
            <a:avLst>
              <a:gd name="adj1" fmla="val 18750"/>
              <a:gd name="adj2" fmla="val -8333"/>
              <a:gd name="adj3" fmla="val 1389"/>
              <a:gd name="adj4" fmla="val 183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Individuals are the people</a:t>
            </a:r>
          </a:p>
        </p:txBody>
      </p:sp>
      <p:sp>
        <p:nvSpPr>
          <p:cNvPr id="9" name="Callout: Line 8">
            <a:extLst>
              <a:ext uri="{FF2B5EF4-FFF2-40B4-BE49-F238E27FC236}">
                <a16:creationId xmlns:a16="http://schemas.microsoft.com/office/drawing/2014/main" id="{BE9DB2EC-A225-9FE9-B4F9-4B21922C8572}"/>
              </a:ext>
            </a:extLst>
          </p:cNvPr>
          <p:cNvSpPr/>
          <p:nvPr/>
        </p:nvSpPr>
        <p:spPr>
          <a:xfrm>
            <a:off x="9271436" y="3429000"/>
            <a:ext cx="2237391" cy="1135117"/>
          </a:xfrm>
          <a:prstGeom prst="borderCallout1">
            <a:avLst>
              <a:gd name="adj1" fmla="val 18750"/>
              <a:gd name="adj2" fmla="val -8333"/>
              <a:gd name="adj3" fmla="val 29167"/>
              <a:gd name="adj4" fmla="val -113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Heights are a variable because height is a property of each individual</a:t>
            </a:r>
          </a:p>
        </p:txBody>
      </p:sp>
    </p:spTree>
    <p:extLst>
      <p:ext uri="{BB962C8B-B14F-4D97-AF65-F5344CB8AC3E}">
        <p14:creationId xmlns:p14="http://schemas.microsoft.com/office/powerpoint/2010/main" val="4198638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2DE92-B6BB-67EB-78C7-09F56FDEF98B}"/>
              </a:ext>
            </a:extLst>
          </p:cNvPr>
          <p:cNvSpPr>
            <a:spLocks noGrp="1"/>
          </p:cNvSpPr>
          <p:nvPr>
            <p:ph type="title"/>
          </p:nvPr>
        </p:nvSpPr>
        <p:spPr/>
        <p:txBody>
          <a:bodyPr/>
          <a:lstStyle/>
          <a:p>
            <a:r>
              <a:rPr lang="en-IN" dirty="0"/>
              <a:t>Data and Data Table</a:t>
            </a:r>
          </a:p>
        </p:txBody>
      </p:sp>
      <p:sp>
        <p:nvSpPr>
          <p:cNvPr id="3" name="Content Placeholder 2">
            <a:extLst>
              <a:ext uri="{FF2B5EF4-FFF2-40B4-BE49-F238E27FC236}">
                <a16:creationId xmlns:a16="http://schemas.microsoft.com/office/drawing/2014/main" id="{EE9E2201-AAF7-B95D-0B9B-E7FFC5683726}"/>
              </a:ext>
            </a:extLst>
          </p:cNvPr>
          <p:cNvSpPr>
            <a:spLocks noGrp="1"/>
          </p:cNvSpPr>
          <p:nvPr>
            <p:ph idx="1"/>
          </p:nvPr>
        </p:nvSpPr>
        <p:spPr/>
        <p:txBody>
          <a:bodyPr/>
          <a:lstStyle/>
          <a:p>
            <a:r>
              <a:rPr lang="en-US" dirty="0"/>
              <a:t>Together, individuals and variables are called </a:t>
            </a:r>
            <a:r>
              <a:rPr lang="en-US" b="1" dirty="0"/>
              <a:t>data</a:t>
            </a:r>
            <a:r>
              <a:rPr lang="en-US" dirty="0"/>
              <a:t>. </a:t>
            </a:r>
          </a:p>
          <a:p>
            <a:r>
              <a:rPr lang="en-US" dirty="0"/>
              <a:t>When we organize data into a table like this one, we call it a </a:t>
            </a:r>
            <a:r>
              <a:rPr lang="en-US" b="1" dirty="0"/>
              <a:t>data table</a:t>
            </a:r>
            <a:r>
              <a:rPr lang="en-US" dirty="0"/>
              <a:t>. </a:t>
            </a:r>
          </a:p>
          <a:p>
            <a:r>
              <a:rPr lang="en-US" dirty="0"/>
              <a:t>Here’s an example of a data table about ice cream:</a:t>
            </a:r>
          </a:p>
          <a:p>
            <a:endParaRPr lang="en-IN" dirty="0"/>
          </a:p>
        </p:txBody>
      </p:sp>
      <p:pic>
        <p:nvPicPr>
          <p:cNvPr id="5" name="Picture 4">
            <a:extLst>
              <a:ext uri="{FF2B5EF4-FFF2-40B4-BE49-F238E27FC236}">
                <a16:creationId xmlns:a16="http://schemas.microsoft.com/office/drawing/2014/main" id="{E7788C85-C992-4844-333E-AF742225B37D}"/>
              </a:ext>
            </a:extLst>
          </p:cNvPr>
          <p:cNvPicPr>
            <a:picLocks noChangeAspect="1"/>
          </p:cNvPicPr>
          <p:nvPr/>
        </p:nvPicPr>
        <p:blipFill>
          <a:blip r:embed="rId2"/>
          <a:stretch>
            <a:fillRect/>
          </a:stretch>
        </p:blipFill>
        <p:spPr>
          <a:xfrm>
            <a:off x="2827282" y="3818047"/>
            <a:ext cx="5530599" cy="2856993"/>
          </a:xfrm>
          <a:prstGeom prst="rect">
            <a:avLst/>
          </a:prstGeom>
        </p:spPr>
      </p:pic>
    </p:spTree>
    <p:extLst>
      <p:ext uri="{BB962C8B-B14F-4D97-AF65-F5344CB8AC3E}">
        <p14:creationId xmlns:p14="http://schemas.microsoft.com/office/powerpoint/2010/main" val="2490745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DFC58-3783-BD6E-58A3-3678C632B3A7}"/>
              </a:ext>
            </a:extLst>
          </p:cNvPr>
          <p:cNvSpPr>
            <a:spLocks noGrp="1"/>
          </p:cNvSpPr>
          <p:nvPr>
            <p:ph type="title"/>
          </p:nvPr>
        </p:nvSpPr>
        <p:spPr/>
        <p:txBody>
          <a:bodyPr/>
          <a:lstStyle/>
          <a:p>
            <a:r>
              <a:rPr lang="en-IN" dirty="0"/>
              <a:t>Variable Types</a:t>
            </a:r>
          </a:p>
        </p:txBody>
      </p:sp>
      <p:sp>
        <p:nvSpPr>
          <p:cNvPr id="3" name="Content Placeholder 2">
            <a:extLst>
              <a:ext uri="{FF2B5EF4-FFF2-40B4-BE49-F238E27FC236}">
                <a16:creationId xmlns:a16="http://schemas.microsoft.com/office/drawing/2014/main" id="{9AB44DED-5344-4480-7659-6E7CF10B325E}"/>
              </a:ext>
            </a:extLst>
          </p:cNvPr>
          <p:cNvSpPr>
            <a:spLocks noGrp="1"/>
          </p:cNvSpPr>
          <p:nvPr>
            <p:ph idx="1"/>
          </p:nvPr>
        </p:nvSpPr>
        <p:spPr/>
        <p:txBody>
          <a:bodyPr>
            <a:normAutofit/>
          </a:bodyPr>
          <a:lstStyle/>
          <a:p>
            <a:r>
              <a:rPr lang="en-US" dirty="0"/>
              <a:t>Variables can be </a:t>
            </a:r>
            <a:r>
              <a:rPr lang="en-US" b="1" dirty="0"/>
              <a:t>categorical </a:t>
            </a:r>
            <a:r>
              <a:rPr lang="en-US" dirty="0"/>
              <a:t>or </a:t>
            </a:r>
            <a:r>
              <a:rPr lang="en-US" b="1" dirty="0"/>
              <a:t>quantitative</a:t>
            </a:r>
            <a:r>
              <a:rPr lang="en-US" dirty="0"/>
              <a:t>. </a:t>
            </a:r>
          </a:p>
          <a:p>
            <a:pPr lvl="1"/>
            <a:r>
              <a:rPr lang="en-US" dirty="0"/>
              <a:t>In the table for “heights of people in the car,” there’s one quantitative variable: the height. </a:t>
            </a:r>
          </a:p>
          <a:p>
            <a:pPr lvl="1"/>
            <a:r>
              <a:rPr lang="en-US" dirty="0"/>
              <a:t>In the table for “ice cream shop data for July,” there’s one quantitative variable (scoops), and one categorical variable (contains chocolate).</a:t>
            </a:r>
          </a:p>
          <a:p>
            <a:r>
              <a:rPr lang="en-IN" b="1" dirty="0"/>
              <a:t>Categorical variables </a:t>
            </a:r>
            <a:r>
              <a:rPr lang="en-IN" dirty="0"/>
              <a:t>are non-numerical variables. Categorical variables are also called “qualitative” variables. Their values aren’t represented with numbers.</a:t>
            </a:r>
          </a:p>
          <a:p>
            <a:r>
              <a:rPr lang="en-IN" b="1" dirty="0"/>
              <a:t>Quantitative variables </a:t>
            </a:r>
            <a:r>
              <a:rPr lang="en-IN" dirty="0"/>
              <a:t>are numerical variables. Their values are numbers. </a:t>
            </a:r>
          </a:p>
          <a:p>
            <a:endParaRPr lang="en-IN" dirty="0"/>
          </a:p>
        </p:txBody>
      </p:sp>
    </p:spTree>
    <p:extLst>
      <p:ext uri="{BB962C8B-B14F-4D97-AF65-F5344CB8AC3E}">
        <p14:creationId xmlns:p14="http://schemas.microsoft.com/office/powerpoint/2010/main" val="3958006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E09F4-DA09-A3E4-69CC-9D01F027CD68}"/>
              </a:ext>
            </a:extLst>
          </p:cNvPr>
          <p:cNvSpPr>
            <a:spLocks noGrp="1"/>
          </p:cNvSpPr>
          <p:nvPr>
            <p:ph type="title"/>
          </p:nvPr>
        </p:nvSpPr>
        <p:spPr/>
        <p:txBody>
          <a:bodyPr/>
          <a:lstStyle/>
          <a:p>
            <a:r>
              <a:rPr lang="en-IN" dirty="0"/>
              <a:t>Quantitative Variable Sub-types</a:t>
            </a:r>
          </a:p>
        </p:txBody>
      </p:sp>
      <p:sp>
        <p:nvSpPr>
          <p:cNvPr id="3" name="Content Placeholder 2">
            <a:extLst>
              <a:ext uri="{FF2B5EF4-FFF2-40B4-BE49-F238E27FC236}">
                <a16:creationId xmlns:a16="http://schemas.microsoft.com/office/drawing/2014/main" id="{94A11055-CE56-3E0D-DBA6-0C86EB9F02F0}"/>
              </a:ext>
            </a:extLst>
          </p:cNvPr>
          <p:cNvSpPr>
            <a:spLocks noGrp="1"/>
          </p:cNvSpPr>
          <p:nvPr>
            <p:ph idx="1"/>
          </p:nvPr>
        </p:nvSpPr>
        <p:spPr/>
        <p:txBody>
          <a:bodyPr>
            <a:normAutofit/>
          </a:bodyPr>
          <a:lstStyle/>
          <a:p>
            <a:r>
              <a:rPr lang="en-US" b="1" dirty="0"/>
              <a:t>Discrete variables </a:t>
            </a:r>
            <a:r>
              <a:rPr lang="en-US" dirty="0"/>
              <a:t>are those quantitative variables that we can obtain by counting. Therefore, they can take on only certain numerical values. For example, the number of scoops of ice cream sold is a discrete quantitative variable, because we can’t really sell 8.3 or 5.23 scoops of ice cream.</a:t>
            </a:r>
          </a:p>
          <a:p>
            <a:r>
              <a:rPr lang="en-US" b="1" dirty="0"/>
              <a:t>Continuous variables </a:t>
            </a:r>
            <a:r>
              <a:rPr lang="en-US" dirty="0"/>
              <a:t>may include data as decimals, fractions, or irrational numbers. For example, the height of the people is a continuous variable.</a:t>
            </a:r>
            <a:endParaRPr lang="en-IN" dirty="0"/>
          </a:p>
        </p:txBody>
      </p:sp>
    </p:spTree>
    <p:extLst>
      <p:ext uri="{BB962C8B-B14F-4D97-AF65-F5344CB8AC3E}">
        <p14:creationId xmlns:p14="http://schemas.microsoft.com/office/powerpoint/2010/main" val="4099190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B3F78-EF85-2E9E-2F27-58623EA42FF8}"/>
              </a:ext>
            </a:extLst>
          </p:cNvPr>
          <p:cNvSpPr>
            <a:spLocks noGrp="1"/>
          </p:cNvSpPr>
          <p:nvPr>
            <p:ph type="title"/>
          </p:nvPr>
        </p:nvSpPr>
        <p:spPr/>
        <p:txBody>
          <a:bodyPr/>
          <a:lstStyle/>
          <a:p>
            <a:r>
              <a:rPr lang="en-IN" dirty="0"/>
              <a:t>Types of Variables</a:t>
            </a:r>
          </a:p>
        </p:txBody>
      </p:sp>
      <p:sp>
        <p:nvSpPr>
          <p:cNvPr id="3" name="Content Placeholder 2">
            <a:extLst>
              <a:ext uri="{FF2B5EF4-FFF2-40B4-BE49-F238E27FC236}">
                <a16:creationId xmlns:a16="http://schemas.microsoft.com/office/drawing/2014/main" id="{D88FF81C-CD1C-E059-A547-CCD9BE5D3765}"/>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C09A64EE-5133-B290-9053-915237D57B35}"/>
              </a:ext>
            </a:extLst>
          </p:cNvPr>
          <p:cNvPicPr>
            <a:picLocks noChangeAspect="1"/>
          </p:cNvPicPr>
          <p:nvPr/>
        </p:nvPicPr>
        <p:blipFill>
          <a:blip r:embed="rId2"/>
          <a:stretch>
            <a:fillRect/>
          </a:stretch>
        </p:blipFill>
        <p:spPr>
          <a:xfrm>
            <a:off x="1200821" y="1372035"/>
            <a:ext cx="9556222" cy="5132046"/>
          </a:xfrm>
          <a:prstGeom prst="rect">
            <a:avLst/>
          </a:prstGeom>
        </p:spPr>
      </p:pic>
    </p:spTree>
    <p:extLst>
      <p:ext uri="{BB962C8B-B14F-4D97-AF65-F5344CB8AC3E}">
        <p14:creationId xmlns:p14="http://schemas.microsoft.com/office/powerpoint/2010/main" val="1794377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ED1D0-C098-9E49-7BA0-C0B969530E22}"/>
              </a:ext>
            </a:extLst>
          </p:cNvPr>
          <p:cNvSpPr>
            <a:spLocks noGrp="1"/>
          </p:cNvSpPr>
          <p:nvPr>
            <p:ph type="title"/>
          </p:nvPr>
        </p:nvSpPr>
        <p:spPr/>
        <p:txBody>
          <a:bodyPr/>
          <a:lstStyle/>
          <a:p>
            <a:r>
              <a:rPr lang="en-IN" dirty="0"/>
              <a:t>Four Levels of Measurement</a:t>
            </a:r>
          </a:p>
        </p:txBody>
      </p:sp>
      <p:sp>
        <p:nvSpPr>
          <p:cNvPr id="3" name="Content Placeholder 2">
            <a:extLst>
              <a:ext uri="{FF2B5EF4-FFF2-40B4-BE49-F238E27FC236}">
                <a16:creationId xmlns:a16="http://schemas.microsoft.com/office/drawing/2014/main" id="{6EDDA9D5-D41A-CF46-7131-2AC345D69966}"/>
              </a:ext>
            </a:extLst>
          </p:cNvPr>
          <p:cNvSpPr>
            <a:spLocks noGrp="1"/>
          </p:cNvSpPr>
          <p:nvPr>
            <p:ph idx="1"/>
          </p:nvPr>
        </p:nvSpPr>
        <p:spPr/>
        <p:txBody>
          <a:bodyPr/>
          <a:lstStyle/>
          <a:p>
            <a:r>
              <a:rPr lang="en-US" dirty="0"/>
              <a:t>Nominal</a:t>
            </a:r>
          </a:p>
          <a:p>
            <a:r>
              <a:rPr lang="en-US" dirty="0"/>
              <a:t>Ordinal</a:t>
            </a:r>
          </a:p>
          <a:p>
            <a:r>
              <a:rPr lang="en-US" dirty="0"/>
              <a:t>Interval</a:t>
            </a:r>
          </a:p>
          <a:p>
            <a:r>
              <a:rPr lang="en-US" dirty="0"/>
              <a:t>Ratio</a:t>
            </a:r>
          </a:p>
          <a:p>
            <a:endParaRPr lang="en-IN" dirty="0"/>
          </a:p>
        </p:txBody>
      </p:sp>
      <p:pic>
        <p:nvPicPr>
          <p:cNvPr id="5" name="Picture 4">
            <a:extLst>
              <a:ext uri="{FF2B5EF4-FFF2-40B4-BE49-F238E27FC236}">
                <a16:creationId xmlns:a16="http://schemas.microsoft.com/office/drawing/2014/main" id="{9D3FAE69-2E00-149E-424B-264741A6B1BD}"/>
              </a:ext>
            </a:extLst>
          </p:cNvPr>
          <p:cNvPicPr>
            <a:picLocks noChangeAspect="1"/>
          </p:cNvPicPr>
          <p:nvPr/>
        </p:nvPicPr>
        <p:blipFill>
          <a:blip r:embed="rId2"/>
          <a:stretch>
            <a:fillRect/>
          </a:stretch>
        </p:blipFill>
        <p:spPr>
          <a:xfrm>
            <a:off x="2614086" y="1825625"/>
            <a:ext cx="3924889" cy="2420089"/>
          </a:xfrm>
          <a:prstGeom prst="rect">
            <a:avLst/>
          </a:prstGeom>
        </p:spPr>
      </p:pic>
      <p:pic>
        <p:nvPicPr>
          <p:cNvPr id="7" name="Picture 6">
            <a:extLst>
              <a:ext uri="{FF2B5EF4-FFF2-40B4-BE49-F238E27FC236}">
                <a16:creationId xmlns:a16="http://schemas.microsoft.com/office/drawing/2014/main" id="{CFFC407C-2AB8-F9BD-8AC0-1F1508431F96}"/>
              </a:ext>
            </a:extLst>
          </p:cNvPr>
          <p:cNvPicPr>
            <a:picLocks noChangeAspect="1"/>
          </p:cNvPicPr>
          <p:nvPr/>
        </p:nvPicPr>
        <p:blipFill>
          <a:blip r:embed="rId3"/>
          <a:stretch>
            <a:fillRect/>
          </a:stretch>
        </p:blipFill>
        <p:spPr>
          <a:xfrm>
            <a:off x="6837705" y="1793007"/>
            <a:ext cx="3693661" cy="2452707"/>
          </a:xfrm>
          <a:prstGeom prst="rect">
            <a:avLst/>
          </a:prstGeom>
        </p:spPr>
      </p:pic>
      <p:pic>
        <p:nvPicPr>
          <p:cNvPr id="9" name="Picture 8">
            <a:extLst>
              <a:ext uri="{FF2B5EF4-FFF2-40B4-BE49-F238E27FC236}">
                <a16:creationId xmlns:a16="http://schemas.microsoft.com/office/drawing/2014/main" id="{D6068904-5E29-D39A-68AE-90A35BD52524}"/>
              </a:ext>
            </a:extLst>
          </p:cNvPr>
          <p:cNvPicPr>
            <a:picLocks noChangeAspect="1"/>
          </p:cNvPicPr>
          <p:nvPr/>
        </p:nvPicPr>
        <p:blipFill>
          <a:blip r:embed="rId4"/>
          <a:stretch>
            <a:fillRect/>
          </a:stretch>
        </p:blipFill>
        <p:spPr>
          <a:xfrm>
            <a:off x="2614086" y="4357432"/>
            <a:ext cx="3924889" cy="2408456"/>
          </a:xfrm>
          <a:prstGeom prst="rect">
            <a:avLst/>
          </a:prstGeom>
        </p:spPr>
      </p:pic>
      <p:pic>
        <p:nvPicPr>
          <p:cNvPr id="11" name="Picture 10">
            <a:extLst>
              <a:ext uri="{FF2B5EF4-FFF2-40B4-BE49-F238E27FC236}">
                <a16:creationId xmlns:a16="http://schemas.microsoft.com/office/drawing/2014/main" id="{862BF7D1-51A7-2318-4DB0-07DD45540465}"/>
              </a:ext>
            </a:extLst>
          </p:cNvPr>
          <p:cNvPicPr>
            <a:picLocks noChangeAspect="1"/>
          </p:cNvPicPr>
          <p:nvPr/>
        </p:nvPicPr>
        <p:blipFill>
          <a:blip r:embed="rId5"/>
          <a:stretch>
            <a:fillRect/>
          </a:stretch>
        </p:blipFill>
        <p:spPr>
          <a:xfrm>
            <a:off x="6837705" y="4368108"/>
            <a:ext cx="3693661" cy="2354357"/>
          </a:xfrm>
          <a:prstGeom prst="rect">
            <a:avLst/>
          </a:prstGeom>
        </p:spPr>
      </p:pic>
    </p:spTree>
    <p:extLst>
      <p:ext uri="{BB962C8B-B14F-4D97-AF65-F5344CB8AC3E}">
        <p14:creationId xmlns:p14="http://schemas.microsoft.com/office/powerpoint/2010/main" val="1841383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A5F95-2F87-519C-A832-5BEEA983E0CB}"/>
              </a:ext>
            </a:extLst>
          </p:cNvPr>
          <p:cNvSpPr>
            <a:spLocks noGrp="1"/>
          </p:cNvSpPr>
          <p:nvPr>
            <p:ph type="title"/>
          </p:nvPr>
        </p:nvSpPr>
        <p:spPr/>
        <p:txBody>
          <a:bodyPr/>
          <a:lstStyle/>
          <a:p>
            <a:r>
              <a:rPr lang="en-IN" dirty="0"/>
              <a:t>Types of Data</a:t>
            </a:r>
          </a:p>
        </p:txBody>
      </p:sp>
      <p:pic>
        <p:nvPicPr>
          <p:cNvPr id="5" name="Content Placeholder 4" descr="Diagram&#10;&#10;Description automatically generated">
            <a:extLst>
              <a:ext uri="{FF2B5EF4-FFF2-40B4-BE49-F238E27FC236}">
                <a16:creationId xmlns:a16="http://schemas.microsoft.com/office/drawing/2014/main" id="{EE6C4380-48EB-9F4D-AEA7-300E9C27CB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8679" y="1690688"/>
            <a:ext cx="8213086" cy="4392307"/>
          </a:xfrm>
        </p:spPr>
      </p:pic>
    </p:spTree>
    <p:extLst>
      <p:ext uri="{BB962C8B-B14F-4D97-AF65-F5344CB8AC3E}">
        <p14:creationId xmlns:p14="http://schemas.microsoft.com/office/powerpoint/2010/main" val="2790005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F7C4B-C1F2-E64E-E961-70DAE93FC4D9}"/>
              </a:ext>
            </a:extLst>
          </p:cNvPr>
          <p:cNvSpPr>
            <a:spLocks noGrp="1"/>
          </p:cNvSpPr>
          <p:nvPr>
            <p:ph type="title"/>
          </p:nvPr>
        </p:nvSpPr>
        <p:spPr/>
        <p:txBody>
          <a:bodyPr/>
          <a:lstStyle/>
          <a:p>
            <a:r>
              <a:rPr lang="en-IN" dirty="0"/>
              <a:t>Nominal Data</a:t>
            </a:r>
          </a:p>
        </p:txBody>
      </p:sp>
      <p:sp>
        <p:nvSpPr>
          <p:cNvPr id="3" name="Content Placeholder 2">
            <a:extLst>
              <a:ext uri="{FF2B5EF4-FFF2-40B4-BE49-F238E27FC236}">
                <a16:creationId xmlns:a16="http://schemas.microsoft.com/office/drawing/2014/main" id="{D2907CE6-3240-D363-98AF-70214ADE5C1D}"/>
              </a:ext>
            </a:extLst>
          </p:cNvPr>
          <p:cNvSpPr>
            <a:spLocks noGrp="1"/>
          </p:cNvSpPr>
          <p:nvPr>
            <p:ph idx="1"/>
          </p:nvPr>
        </p:nvSpPr>
        <p:spPr/>
        <p:txBody>
          <a:bodyPr>
            <a:normAutofit/>
          </a:bodyPr>
          <a:lstStyle/>
          <a:p>
            <a:r>
              <a:rPr lang="en-US" b="1" dirty="0"/>
              <a:t>Nominal data</a:t>
            </a:r>
            <a:r>
              <a:rPr lang="en-US" dirty="0"/>
              <a:t> refers to data that can be classified into categories or groups, but that do not have any inherent order or ranking</a:t>
            </a:r>
          </a:p>
          <a:p>
            <a:r>
              <a:rPr lang="en-US" dirty="0"/>
              <a:t>Nominal data is the simplest form of data and is often used to describe qualitative variables</a:t>
            </a:r>
          </a:p>
          <a:p>
            <a:r>
              <a:rPr lang="en-US" dirty="0"/>
              <a:t>Examples:</a:t>
            </a:r>
          </a:p>
          <a:p>
            <a:pPr lvl="1"/>
            <a:r>
              <a:rPr lang="en-US" dirty="0"/>
              <a:t>Gender (Male/Female)</a:t>
            </a:r>
          </a:p>
          <a:p>
            <a:pPr lvl="1"/>
            <a:r>
              <a:rPr lang="en-US" dirty="0"/>
              <a:t>Marital Status (Single/Married/Divorced)</a:t>
            </a:r>
          </a:p>
          <a:p>
            <a:pPr lvl="1"/>
            <a:r>
              <a:rPr lang="en-US" dirty="0"/>
              <a:t>Eye Color (Brown/Blue/Green)</a:t>
            </a:r>
          </a:p>
          <a:p>
            <a:pPr lvl="1"/>
            <a:r>
              <a:rPr lang="en-US" dirty="0"/>
              <a:t>Ethnicity (Caucasian/African-American/Asian/Latino)</a:t>
            </a:r>
          </a:p>
        </p:txBody>
      </p:sp>
    </p:spTree>
    <p:extLst>
      <p:ext uri="{BB962C8B-B14F-4D97-AF65-F5344CB8AC3E}">
        <p14:creationId xmlns:p14="http://schemas.microsoft.com/office/powerpoint/2010/main" val="4140901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F71F5-859D-B231-E038-152E4F599E9C}"/>
              </a:ext>
            </a:extLst>
          </p:cNvPr>
          <p:cNvSpPr>
            <a:spLocks noGrp="1"/>
          </p:cNvSpPr>
          <p:nvPr>
            <p:ph type="title"/>
          </p:nvPr>
        </p:nvSpPr>
        <p:spPr/>
        <p:txBody>
          <a:bodyPr/>
          <a:lstStyle/>
          <a:p>
            <a:r>
              <a:rPr lang="en-IN" dirty="0"/>
              <a:t>Using Data</a:t>
            </a:r>
          </a:p>
        </p:txBody>
      </p:sp>
      <p:pic>
        <p:nvPicPr>
          <p:cNvPr id="5" name="Content Placeholder 4">
            <a:extLst>
              <a:ext uri="{FF2B5EF4-FFF2-40B4-BE49-F238E27FC236}">
                <a16:creationId xmlns:a16="http://schemas.microsoft.com/office/drawing/2014/main" id="{0500CD80-B3A4-3754-157E-7109B9E78DBE}"/>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31448" y="623550"/>
            <a:ext cx="2185801" cy="1590170"/>
          </a:xfrm>
        </p:spPr>
      </p:pic>
      <p:cxnSp>
        <p:nvCxnSpPr>
          <p:cNvPr id="7" name="Straight Connector 6">
            <a:extLst>
              <a:ext uri="{FF2B5EF4-FFF2-40B4-BE49-F238E27FC236}">
                <a16:creationId xmlns:a16="http://schemas.microsoft.com/office/drawing/2014/main" id="{42B5B194-684A-3B2A-3341-959277A7A146}"/>
              </a:ext>
            </a:extLst>
          </p:cNvPr>
          <p:cNvCxnSpPr>
            <a:stCxn id="5" idx="2"/>
          </p:cNvCxnSpPr>
          <p:nvPr/>
        </p:nvCxnSpPr>
        <p:spPr>
          <a:xfrm flipH="1">
            <a:off x="5924348" y="2213720"/>
            <a:ext cx="1" cy="704141"/>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8AC00C61-68D1-7C1E-BB85-B3355DB85916}"/>
              </a:ext>
            </a:extLst>
          </p:cNvPr>
          <p:cNvCxnSpPr/>
          <p:nvPr/>
        </p:nvCxnSpPr>
        <p:spPr>
          <a:xfrm>
            <a:off x="3935002" y="2907587"/>
            <a:ext cx="40171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A61CB9-6B58-71F8-DC6A-EF0C75B001FC}"/>
              </a:ext>
            </a:extLst>
          </p:cNvPr>
          <p:cNvCxnSpPr/>
          <p:nvPr/>
        </p:nvCxnSpPr>
        <p:spPr>
          <a:xfrm flipH="1">
            <a:off x="3928153" y="2907587"/>
            <a:ext cx="1" cy="704141"/>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847FA57C-C436-AAB7-0D0B-01F491F50BDC}"/>
              </a:ext>
            </a:extLst>
          </p:cNvPr>
          <p:cNvCxnSpPr/>
          <p:nvPr/>
        </p:nvCxnSpPr>
        <p:spPr>
          <a:xfrm flipH="1">
            <a:off x="7952197" y="2916150"/>
            <a:ext cx="1" cy="704141"/>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159B73B-E630-9DDB-C3B0-5F31CADDFFF4}"/>
              </a:ext>
            </a:extLst>
          </p:cNvPr>
          <p:cNvSpPr txBox="1"/>
          <p:nvPr/>
        </p:nvSpPr>
        <p:spPr>
          <a:xfrm>
            <a:off x="2967934" y="3620291"/>
            <a:ext cx="1934136" cy="369332"/>
          </a:xfrm>
          <a:prstGeom prst="rect">
            <a:avLst/>
          </a:prstGeom>
          <a:solidFill>
            <a:srgbClr val="7030A0"/>
          </a:solidFill>
        </p:spPr>
        <p:txBody>
          <a:bodyPr wrap="square" rtlCol="0">
            <a:spAutoFit/>
          </a:bodyPr>
          <a:lstStyle/>
          <a:p>
            <a:r>
              <a:rPr lang="en-IN" b="1" dirty="0">
                <a:solidFill>
                  <a:schemeClr val="bg1"/>
                </a:solidFill>
              </a:rPr>
              <a:t>Valid transaction?</a:t>
            </a:r>
          </a:p>
        </p:txBody>
      </p:sp>
      <p:sp>
        <p:nvSpPr>
          <p:cNvPr id="13" name="TextBox 12">
            <a:extLst>
              <a:ext uri="{FF2B5EF4-FFF2-40B4-BE49-F238E27FC236}">
                <a16:creationId xmlns:a16="http://schemas.microsoft.com/office/drawing/2014/main" id="{E6DC9AFB-FF73-2D5C-4AF7-350658CBE322}"/>
              </a:ext>
            </a:extLst>
          </p:cNvPr>
          <p:cNvSpPr txBox="1"/>
          <p:nvPr/>
        </p:nvSpPr>
        <p:spPr>
          <a:xfrm>
            <a:off x="6893959" y="3601455"/>
            <a:ext cx="2097224" cy="369332"/>
          </a:xfrm>
          <a:prstGeom prst="rect">
            <a:avLst/>
          </a:prstGeom>
          <a:solidFill>
            <a:srgbClr val="7030A0"/>
          </a:solidFill>
        </p:spPr>
        <p:txBody>
          <a:bodyPr wrap="square" rtlCol="0">
            <a:spAutoFit/>
          </a:bodyPr>
          <a:lstStyle/>
          <a:p>
            <a:r>
              <a:rPr lang="en-IN" b="1" dirty="0">
                <a:solidFill>
                  <a:schemeClr val="bg1"/>
                </a:solidFill>
              </a:rPr>
              <a:t>Invalid transaction?</a:t>
            </a:r>
          </a:p>
        </p:txBody>
      </p:sp>
      <p:sp>
        <p:nvSpPr>
          <p:cNvPr id="15" name="TextBox 14">
            <a:extLst>
              <a:ext uri="{FF2B5EF4-FFF2-40B4-BE49-F238E27FC236}">
                <a16:creationId xmlns:a16="http://schemas.microsoft.com/office/drawing/2014/main" id="{C51A5A38-59B5-35A1-37D9-9764C13FE2F6}"/>
              </a:ext>
            </a:extLst>
          </p:cNvPr>
          <p:cNvSpPr txBox="1"/>
          <p:nvPr/>
        </p:nvSpPr>
        <p:spPr>
          <a:xfrm>
            <a:off x="636998" y="5034337"/>
            <a:ext cx="3010327" cy="369332"/>
          </a:xfrm>
          <a:prstGeom prst="rect">
            <a:avLst/>
          </a:prstGeom>
          <a:solidFill>
            <a:schemeClr val="accent2">
              <a:lumMod val="60000"/>
              <a:lumOff val="40000"/>
            </a:schemeClr>
          </a:solidFill>
          <a:ln>
            <a:solidFill>
              <a:schemeClr val="tx1"/>
            </a:solidFill>
          </a:ln>
        </p:spPr>
        <p:txBody>
          <a:bodyPr wrap="square" rtlCol="0">
            <a:spAutoFit/>
          </a:bodyPr>
          <a:lstStyle/>
          <a:p>
            <a:r>
              <a:rPr lang="en-IN" b="1" dirty="0"/>
              <a:t>Amount range: 1-5000</a:t>
            </a:r>
          </a:p>
        </p:txBody>
      </p:sp>
      <p:sp>
        <p:nvSpPr>
          <p:cNvPr id="16" name="TextBox 15">
            <a:extLst>
              <a:ext uri="{FF2B5EF4-FFF2-40B4-BE49-F238E27FC236}">
                <a16:creationId xmlns:a16="http://schemas.microsoft.com/office/drawing/2014/main" id="{CDDE423C-08A1-9D23-6E77-1FE2C6866D81}"/>
              </a:ext>
            </a:extLst>
          </p:cNvPr>
          <p:cNvSpPr txBox="1"/>
          <p:nvPr/>
        </p:nvSpPr>
        <p:spPr>
          <a:xfrm>
            <a:off x="636998" y="5465989"/>
            <a:ext cx="3010327" cy="369332"/>
          </a:xfrm>
          <a:prstGeom prst="rect">
            <a:avLst/>
          </a:prstGeom>
          <a:solidFill>
            <a:srgbClr val="FF0000"/>
          </a:solidFill>
          <a:ln>
            <a:solidFill>
              <a:schemeClr val="tx1"/>
            </a:solidFill>
          </a:ln>
        </p:spPr>
        <p:txBody>
          <a:bodyPr wrap="square" rtlCol="0">
            <a:spAutoFit/>
          </a:bodyPr>
          <a:lstStyle/>
          <a:p>
            <a:r>
              <a:rPr lang="en-IN" b="1" dirty="0">
                <a:solidFill>
                  <a:schemeClr val="bg1"/>
                </a:solidFill>
              </a:rPr>
              <a:t>Amount range: 5001-10000</a:t>
            </a:r>
          </a:p>
        </p:txBody>
      </p:sp>
      <p:sp>
        <p:nvSpPr>
          <p:cNvPr id="17" name="TextBox 16">
            <a:extLst>
              <a:ext uri="{FF2B5EF4-FFF2-40B4-BE49-F238E27FC236}">
                <a16:creationId xmlns:a16="http://schemas.microsoft.com/office/drawing/2014/main" id="{787BD4BE-FF9F-3D4E-B297-A3BC67642006}"/>
              </a:ext>
            </a:extLst>
          </p:cNvPr>
          <p:cNvSpPr txBox="1"/>
          <p:nvPr/>
        </p:nvSpPr>
        <p:spPr>
          <a:xfrm>
            <a:off x="636998" y="5918957"/>
            <a:ext cx="3010327" cy="369332"/>
          </a:xfrm>
          <a:prstGeom prst="rect">
            <a:avLst/>
          </a:prstGeom>
          <a:solidFill>
            <a:schemeClr val="accent2">
              <a:lumMod val="60000"/>
              <a:lumOff val="40000"/>
            </a:schemeClr>
          </a:solidFill>
          <a:ln>
            <a:solidFill>
              <a:schemeClr val="tx1"/>
            </a:solidFill>
          </a:ln>
        </p:spPr>
        <p:txBody>
          <a:bodyPr wrap="square" rtlCol="0">
            <a:spAutoFit/>
          </a:bodyPr>
          <a:lstStyle/>
          <a:p>
            <a:r>
              <a:rPr lang="en-IN" b="1" dirty="0"/>
              <a:t>Amount range: 10000-25000</a:t>
            </a:r>
          </a:p>
        </p:txBody>
      </p:sp>
      <p:sp>
        <p:nvSpPr>
          <p:cNvPr id="18" name="TextBox 17">
            <a:extLst>
              <a:ext uri="{FF2B5EF4-FFF2-40B4-BE49-F238E27FC236}">
                <a16:creationId xmlns:a16="http://schemas.microsoft.com/office/drawing/2014/main" id="{6BCAA9CF-9921-ACBC-E247-C05E59C9EF75}"/>
              </a:ext>
            </a:extLst>
          </p:cNvPr>
          <p:cNvSpPr txBox="1"/>
          <p:nvPr/>
        </p:nvSpPr>
        <p:spPr>
          <a:xfrm>
            <a:off x="636998" y="6350609"/>
            <a:ext cx="3010327" cy="369332"/>
          </a:xfrm>
          <a:prstGeom prst="rect">
            <a:avLst/>
          </a:prstGeom>
          <a:solidFill>
            <a:schemeClr val="accent2">
              <a:lumMod val="60000"/>
              <a:lumOff val="40000"/>
            </a:schemeClr>
          </a:solidFill>
          <a:ln>
            <a:solidFill>
              <a:schemeClr val="tx1"/>
            </a:solidFill>
          </a:ln>
        </p:spPr>
        <p:txBody>
          <a:bodyPr wrap="square" rtlCol="0">
            <a:spAutoFit/>
          </a:bodyPr>
          <a:lstStyle/>
          <a:p>
            <a:r>
              <a:rPr lang="en-IN" b="1" dirty="0"/>
              <a:t>Amount range &gt; 25001</a:t>
            </a:r>
          </a:p>
        </p:txBody>
      </p:sp>
      <p:sp>
        <p:nvSpPr>
          <p:cNvPr id="19" name="TextBox 18">
            <a:extLst>
              <a:ext uri="{FF2B5EF4-FFF2-40B4-BE49-F238E27FC236}">
                <a16:creationId xmlns:a16="http://schemas.microsoft.com/office/drawing/2014/main" id="{590B6D93-2CF8-609C-116A-65A992769218}"/>
              </a:ext>
            </a:extLst>
          </p:cNvPr>
          <p:cNvSpPr txBox="1"/>
          <p:nvPr/>
        </p:nvSpPr>
        <p:spPr>
          <a:xfrm>
            <a:off x="3935002" y="5032625"/>
            <a:ext cx="1797979" cy="369332"/>
          </a:xfrm>
          <a:prstGeom prst="rect">
            <a:avLst/>
          </a:prstGeom>
          <a:solidFill>
            <a:schemeClr val="accent5">
              <a:lumMod val="40000"/>
              <a:lumOff val="60000"/>
            </a:schemeClr>
          </a:solidFill>
          <a:ln>
            <a:solidFill>
              <a:schemeClr val="tx1"/>
            </a:solidFill>
          </a:ln>
        </p:spPr>
        <p:txBody>
          <a:bodyPr wrap="square" rtlCol="0">
            <a:spAutoFit/>
          </a:bodyPr>
          <a:lstStyle/>
          <a:p>
            <a:r>
              <a:rPr lang="en-IN" b="1" dirty="0"/>
              <a:t>Time: Morning</a:t>
            </a:r>
          </a:p>
        </p:txBody>
      </p:sp>
      <p:sp>
        <p:nvSpPr>
          <p:cNvPr id="21" name="TextBox 20">
            <a:extLst>
              <a:ext uri="{FF2B5EF4-FFF2-40B4-BE49-F238E27FC236}">
                <a16:creationId xmlns:a16="http://schemas.microsoft.com/office/drawing/2014/main" id="{045A00ED-0A50-AD54-DF91-83B03E16790C}"/>
              </a:ext>
            </a:extLst>
          </p:cNvPr>
          <p:cNvSpPr txBox="1"/>
          <p:nvPr/>
        </p:nvSpPr>
        <p:spPr>
          <a:xfrm>
            <a:off x="3912742" y="5470758"/>
            <a:ext cx="1797979" cy="369332"/>
          </a:xfrm>
          <a:prstGeom prst="rect">
            <a:avLst/>
          </a:prstGeom>
          <a:solidFill>
            <a:schemeClr val="accent5">
              <a:lumMod val="40000"/>
              <a:lumOff val="60000"/>
            </a:schemeClr>
          </a:solidFill>
          <a:ln>
            <a:solidFill>
              <a:schemeClr val="tx1"/>
            </a:solidFill>
          </a:ln>
        </p:spPr>
        <p:txBody>
          <a:bodyPr wrap="square" rtlCol="0">
            <a:spAutoFit/>
          </a:bodyPr>
          <a:lstStyle/>
          <a:p>
            <a:r>
              <a:rPr lang="en-IN" b="1" dirty="0"/>
              <a:t>Time: Afternoon</a:t>
            </a:r>
          </a:p>
        </p:txBody>
      </p:sp>
      <p:sp>
        <p:nvSpPr>
          <p:cNvPr id="22" name="TextBox 21">
            <a:extLst>
              <a:ext uri="{FF2B5EF4-FFF2-40B4-BE49-F238E27FC236}">
                <a16:creationId xmlns:a16="http://schemas.microsoft.com/office/drawing/2014/main" id="{C4539F0C-7430-B52C-9E79-7254A759115B}"/>
              </a:ext>
            </a:extLst>
          </p:cNvPr>
          <p:cNvSpPr txBox="1"/>
          <p:nvPr/>
        </p:nvSpPr>
        <p:spPr>
          <a:xfrm>
            <a:off x="3935002" y="5908891"/>
            <a:ext cx="1797979" cy="369332"/>
          </a:xfrm>
          <a:prstGeom prst="rect">
            <a:avLst/>
          </a:prstGeom>
          <a:solidFill>
            <a:srgbClr val="FF0000"/>
          </a:solidFill>
          <a:ln>
            <a:solidFill>
              <a:schemeClr val="tx1"/>
            </a:solidFill>
          </a:ln>
        </p:spPr>
        <p:txBody>
          <a:bodyPr wrap="square" rtlCol="0">
            <a:spAutoFit/>
          </a:bodyPr>
          <a:lstStyle/>
          <a:p>
            <a:r>
              <a:rPr lang="en-IN" b="1" dirty="0">
                <a:solidFill>
                  <a:schemeClr val="bg1"/>
                </a:solidFill>
              </a:rPr>
              <a:t>Time: Evening</a:t>
            </a:r>
          </a:p>
        </p:txBody>
      </p:sp>
      <p:sp>
        <p:nvSpPr>
          <p:cNvPr id="23" name="TextBox 22">
            <a:extLst>
              <a:ext uri="{FF2B5EF4-FFF2-40B4-BE49-F238E27FC236}">
                <a16:creationId xmlns:a16="http://schemas.microsoft.com/office/drawing/2014/main" id="{FAEC9AC4-1152-930D-D61A-B34472F667ED}"/>
              </a:ext>
            </a:extLst>
          </p:cNvPr>
          <p:cNvSpPr txBox="1"/>
          <p:nvPr/>
        </p:nvSpPr>
        <p:spPr>
          <a:xfrm>
            <a:off x="3912742" y="6350609"/>
            <a:ext cx="1797979" cy="369332"/>
          </a:xfrm>
          <a:prstGeom prst="rect">
            <a:avLst/>
          </a:prstGeom>
          <a:solidFill>
            <a:schemeClr val="accent5">
              <a:lumMod val="40000"/>
              <a:lumOff val="60000"/>
            </a:schemeClr>
          </a:solidFill>
          <a:ln>
            <a:solidFill>
              <a:schemeClr val="tx1"/>
            </a:solidFill>
          </a:ln>
        </p:spPr>
        <p:txBody>
          <a:bodyPr wrap="square" rtlCol="0">
            <a:spAutoFit/>
          </a:bodyPr>
          <a:lstStyle/>
          <a:p>
            <a:r>
              <a:rPr lang="en-IN" b="1" dirty="0"/>
              <a:t>Time: Night</a:t>
            </a:r>
          </a:p>
        </p:txBody>
      </p:sp>
      <p:sp>
        <p:nvSpPr>
          <p:cNvPr id="24" name="TextBox 23">
            <a:extLst>
              <a:ext uri="{FF2B5EF4-FFF2-40B4-BE49-F238E27FC236}">
                <a16:creationId xmlns:a16="http://schemas.microsoft.com/office/drawing/2014/main" id="{E004FB99-4653-6EEC-0809-42DA94EF197C}"/>
              </a:ext>
            </a:extLst>
          </p:cNvPr>
          <p:cNvSpPr txBox="1"/>
          <p:nvPr/>
        </p:nvSpPr>
        <p:spPr>
          <a:xfrm>
            <a:off x="6020660" y="4934349"/>
            <a:ext cx="1571945" cy="369332"/>
          </a:xfrm>
          <a:prstGeom prst="rect">
            <a:avLst/>
          </a:prstGeom>
          <a:solidFill>
            <a:srgbClr val="FF0000"/>
          </a:solidFill>
          <a:ln>
            <a:solidFill>
              <a:schemeClr val="tx1"/>
            </a:solidFill>
          </a:ln>
        </p:spPr>
        <p:txBody>
          <a:bodyPr wrap="square" rtlCol="0">
            <a:spAutoFit/>
          </a:bodyPr>
          <a:lstStyle/>
          <a:p>
            <a:r>
              <a:rPr lang="en-IN" b="1" dirty="0">
                <a:solidFill>
                  <a:schemeClr val="bg1"/>
                </a:solidFill>
              </a:rPr>
              <a:t>City: Pune</a:t>
            </a:r>
          </a:p>
        </p:txBody>
      </p:sp>
      <p:sp>
        <p:nvSpPr>
          <p:cNvPr id="25" name="TextBox 24">
            <a:extLst>
              <a:ext uri="{FF2B5EF4-FFF2-40B4-BE49-F238E27FC236}">
                <a16:creationId xmlns:a16="http://schemas.microsoft.com/office/drawing/2014/main" id="{07703EFE-C78A-EC5E-205C-6A4AB3E7FDB2}"/>
              </a:ext>
            </a:extLst>
          </p:cNvPr>
          <p:cNvSpPr txBox="1"/>
          <p:nvPr/>
        </p:nvSpPr>
        <p:spPr>
          <a:xfrm>
            <a:off x="6020659" y="5398536"/>
            <a:ext cx="1571945" cy="369332"/>
          </a:xfrm>
          <a:prstGeom prst="rect">
            <a:avLst/>
          </a:prstGeom>
          <a:solidFill>
            <a:schemeClr val="accent4">
              <a:lumMod val="40000"/>
              <a:lumOff val="60000"/>
            </a:schemeClr>
          </a:solidFill>
          <a:ln>
            <a:solidFill>
              <a:schemeClr val="tx1"/>
            </a:solidFill>
          </a:ln>
        </p:spPr>
        <p:txBody>
          <a:bodyPr wrap="square" rtlCol="0">
            <a:spAutoFit/>
          </a:bodyPr>
          <a:lstStyle/>
          <a:p>
            <a:r>
              <a:rPr lang="en-IN" b="1" dirty="0"/>
              <a:t>City: Mumbai</a:t>
            </a:r>
          </a:p>
        </p:txBody>
      </p:sp>
      <p:sp>
        <p:nvSpPr>
          <p:cNvPr id="26" name="TextBox 25">
            <a:extLst>
              <a:ext uri="{FF2B5EF4-FFF2-40B4-BE49-F238E27FC236}">
                <a16:creationId xmlns:a16="http://schemas.microsoft.com/office/drawing/2014/main" id="{7F1600A9-8517-1738-DA5C-43629E917FB1}"/>
              </a:ext>
            </a:extLst>
          </p:cNvPr>
          <p:cNvSpPr txBox="1"/>
          <p:nvPr/>
        </p:nvSpPr>
        <p:spPr>
          <a:xfrm>
            <a:off x="6020659" y="5871016"/>
            <a:ext cx="1571945" cy="369332"/>
          </a:xfrm>
          <a:prstGeom prst="rect">
            <a:avLst/>
          </a:prstGeom>
          <a:solidFill>
            <a:schemeClr val="accent4">
              <a:lumMod val="40000"/>
              <a:lumOff val="60000"/>
            </a:schemeClr>
          </a:solidFill>
          <a:ln>
            <a:solidFill>
              <a:schemeClr val="tx1"/>
            </a:solidFill>
          </a:ln>
        </p:spPr>
        <p:txBody>
          <a:bodyPr wrap="square" rtlCol="0">
            <a:spAutoFit/>
          </a:bodyPr>
          <a:lstStyle/>
          <a:p>
            <a:r>
              <a:rPr lang="en-IN" b="1" dirty="0"/>
              <a:t>City: Delhi</a:t>
            </a:r>
          </a:p>
        </p:txBody>
      </p:sp>
      <p:sp>
        <p:nvSpPr>
          <p:cNvPr id="27" name="TextBox 26">
            <a:extLst>
              <a:ext uri="{FF2B5EF4-FFF2-40B4-BE49-F238E27FC236}">
                <a16:creationId xmlns:a16="http://schemas.microsoft.com/office/drawing/2014/main" id="{2A494773-F25B-9C69-C845-2E6DEEA9631F}"/>
              </a:ext>
            </a:extLst>
          </p:cNvPr>
          <p:cNvSpPr txBox="1"/>
          <p:nvPr/>
        </p:nvSpPr>
        <p:spPr>
          <a:xfrm>
            <a:off x="6020658" y="6341515"/>
            <a:ext cx="1571945" cy="369332"/>
          </a:xfrm>
          <a:prstGeom prst="rect">
            <a:avLst/>
          </a:prstGeom>
          <a:solidFill>
            <a:schemeClr val="accent4">
              <a:lumMod val="40000"/>
              <a:lumOff val="60000"/>
            </a:schemeClr>
          </a:solidFill>
          <a:ln>
            <a:solidFill>
              <a:schemeClr val="tx1"/>
            </a:solidFill>
          </a:ln>
        </p:spPr>
        <p:txBody>
          <a:bodyPr wrap="square" rtlCol="0">
            <a:spAutoFit/>
          </a:bodyPr>
          <a:lstStyle/>
          <a:p>
            <a:r>
              <a:rPr lang="en-IN" b="1" dirty="0"/>
              <a:t>City: Other</a:t>
            </a:r>
          </a:p>
        </p:txBody>
      </p:sp>
      <p:sp>
        <p:nvSpPr>
          <p:cNvPr id="29" name="TextBox 28">
            <a:extLst>
              <a:ext uri="{FF2B5EF4-FFF2-40B4-BE49-F238E27FC236}">
                <a16:creationId xmlns:a16="http://schemas.microsoft.com/office/drawing/2014/main" id="{B4BB186C-E368-1E3F-877B-98B0DEC96FC1}"/>
              </a:ext>
            </a:extLst>
          </p:cNvPr>
          <p:cNvSpPr txBox="1"/>
          <p:nvPr/>
        </p:nvSpPr>
        <p:spPr>
          <a:xfrm>
            <a:off x="7880281" y="4934349"/>
            <a:ext cx="1921267" cy="369332"/>
          </a:xfrm>
          <a:prstGeom prst="rect">
            <a:avLst/>
          </a:prstGeom>
          <a:solidFill>
            <a:schemeClr val="bg1">
              <a:lumMod val="85000"/>
            </a:schemeClr>
          </a:solidFill>
          <a:ln>
            <a:solidFill>
              <a:schemeClr val="tx1"/>
            </a:solidFill>
          </a:ln>
        </p:spPr>
        <p:txBody>
          <a:bodyPr wrap="square" rtlCol="0">
            <a:spAutoFit/>
          </a:bodyPr>
          <a:lstStyle/>
          <a:p>
            <a:r>
              <a:rPr lang="en-IN" b="1" dirty="0"/>
              <a:t>Reason: Shopping</a:t>
            </a:r>
          </a:p>
        </p:txBody>
      </p:sp>
      <p:sp>
        <p:nvSpPr>
          <p:cNvPr id="30" name="TextBox 29">
            <a:extLst>
              <a:ext uri="{FF2B5EF4-FFF2-40B4-BE49-F238E27FC236}">
                <a16:creationId xmlns:a16="http://schemas.microsoft.com/office/drawing/2014/main" id="{CA510A33-6A46-A6B8-E70E-EBA1ECF50DA1}"/>
              </a:ext>
            </a:extLst>
          </p:cNvPr>
          <p:cNvSpPr txBox="1"/>
          <p:nvPr/>
        </p:nvSpPr>
        <p:spPr>
          <a:xfrm>
            <a:off x="7880280" y="5398536"/>
            <a:ext cx="1921267" cy="369332"/>
          </a:xfrm>
          <a:prstGeom prst="rect">
            <a:avLst/>
          </a:prstGeom>
          <a:solidFill>
            <a:srgbClr val="FF0000"/>
          </a:solidFill>
          <a:ln>
            <a:solidFill>
              <a:schemeClr val="tx1"/>
            </a:solidFill>
          </a:ln>
        </p:spPr>
        <p:txBody>
          <a:bodyPr wrap="square" rtlCol="0">
            <a:spAutoFit/>
          </a:bodyPr>
          <a:lstStyle/>
          <a:p>
            <a:r>
              <a:rPr lang="en-IN" b="1" dirty="0">
                <a:solidFill>
                  <a:schemeClr val="bg1"/>
                </a:solidFill>
              </a:rPr>
              <a:t>Reason: Hotel</a:t>
            </a:r>
          </a:p>
        </p:txBody>
      </p:sp>
      <p:sp>
        <p:nvSpPr>
          <p:cNvPr id="31" name="TextBox 30">
            <a:extLst>
              <a:ext uri="{FF2B5EF4-FFF2-40B4-BE49-F238E27FC236}">
                <a16:creationId xmlns:a16="http://schemas.microsoft.com/office/drawing/2014/main" id="{46276B31-CA0B-D7F5-3731-D7DF93B90AA7}"/>
              </a:ext>
            </a:extLst>
          </p:cNvPr>
          <p:cNvSpPr txBox="1"/>
          <p:nvPr/>
        </p:nvSpPr>
        <p:spPr>
          <a:xfrm>
            <a:off x="7880280" y="5871016"/>
            <a:ext cx="1921267" cy="369332"/>
          </a:xfrm>
          <a:prstGeom prst="rect">
            <a:avLst/>
          </a:prstGeom>
          <a:solidFill>
            <a:schemeClr val="bg1">
              <a:lumMod val="85000"/>
            </a:schemeClr>
          </a:solidFill>
          <a:ln>
            <a:solidFill>
              <a:schemeClr val="tx1"/>
            </a:solidFill>
          </a:ln>
        </p:spPr>
        <p:txBody>
          <a:bodyPr wrap="square" rtlCol="0">
            <a:spAutoFit/>
          </a:bodyPr>
          <a:lstStyle/>
          <a:p>
            <a:r>
              <a:rPr lang="en-IN" b="1" dirty="0"/>
              <a:t>Reason: Bill </a:t>
            </a:r>
            <a:r>
              <a:rPr lang="en-IN" b="1" dirty="0" err="1"/>
              <a:t>Pymt</a:t>
            </a:r>
            <a:endParaRPr lang="en-IN" b="1" dirty="0"/>
          </a:p>
        </p:txBody>
      </p:sp>
      <p:sp>
        <p:nvSpPr>
          <p:cNvPr id="32" name="TextBox 31">
            <a:extLst>
              <a:ext uri="{FF2B5EF4-FFF2-40B4-BE49-F238E27FC236}">
                <a16:creationId xmlns:a16="http://schemas.microsoft.com/office/drawing/2014/main" id="{62F05DF6-DF48-0E0B-6701-A05423215EF2}"/>
              </a:ext>
            </a:extLst>
          </p:cNvPr>
          <p:cNvSpPr txBox="1"/>
          <p:nvPr/>
        </p:nvSpPr>
        <p:spPr>
          <a:xfrm>
            <a:off x="7880279" y="6341515"/>
            <a:ext cx="1921267" cy="369332"/>
          </a:xfrm>
          <a:prstGeom prst="rect">
            <a:avLst/>
          </a:prstGeom>
          <a:solidFill>
            <a:schemeClr val="bg1">
              <a:lumMod val="85000"/>
            </a:schemeClr>
          </a:solidFill>
          <a:ln>
            <a:solidFill>
              <a:schemeClr val="tx1"/>
            </a:solidFill>
          </a:ln>
        </p:spPr>
        <p:txBody>
          <a:bodyPr wrap="square" rtlCol="0">
            <a:spAutoFit/>
          </a:bodyPr>
          <a:lstStyle/>
          <a:p>
            <a:r>
              <a:rPr lang="en-IN" b="1" dirty="0"/>
              <a:t>Reason: Online</a:t>
            </a:r>
          </a:p>
        </p:txBody>
      </p:sp>
      <p:sp>
        <p:nvSpPr>
          <p:cNvPr id="33" name="Flowchart: Multidocument 32">
            <a:extLst>
              <a:ext uri="{FF2B5EF4-FFF2-40B4-BE49-F238E27FC236}">
                <a16:creationId xmlns:a16="http://schemas.microsoft.com/office/drawing/2014/main" id="{9750D9E1-44A9-4556-8BAF-39D991D62E92}"/>
              </a:ext>
            </a:extLst>
          </p:cNvPr>
          <p:cNvSpPr/>
          <p:nvPr/>
        </p:nvSpPr>
        <p:spPr>
          <a:xfrm>
            <a:off x="10582382" y="5341621"/>
            <a:ext cx="1366463" cy="1324974"/>
          </a:xfrm>
          <a:prstGeom prst="flowChartMultidocumen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Clusters</a:t>
            </a:r>
          </a:p>
        </p:txBody>
      </p:sp>
      <p:sp>
        <p:nvSpPr>
          <p:cNvPr id="34" name="Arrow: Right 33">
            <a:extLst>
              <a:ext uri="{FF2B5EF4-FFF2-40B4-BE49-F238E27FC236}">
                <a16:creationId xmlns:a16="http://schemas.microsoft.com/office/drawing/2014/main" id="{74FB9583-2A5D-DA36-020C-D486D6E2AB78}"/>
              </a:ext>
            </a:extLst>
          </p:cNvPr>
          <p:cNvSpPr/>
          <p:nvPr/>
        </p:nvSpPr>
        <p:spPr>
          <a:xfrm>
            <a:off x="9965936" y="5767868"/>
            <a:ext cx="472608" cy="47248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8839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F7C4B-C1F2-E64E-E961-70DAE93FC4D9}"/>
              </a:ext>
            </a:extLst>
          </p:cNvPr>
          <p:cNvSpPr>
            <a:spLocks noGrp="1"/>
          </p:cNvSpPr>
          <p:nvPr>
            <p:ph type="title"/>
          </p:nvPr>
        </p:nvSpPr>
        <p:spPr/>
        <p:txBody>
          <a:bodyPr/>
          <a:lstStyle/>
          <a:p>
            <a:r>
              <a:rPr lang="en-IN" dirty="0"/>
              <a:t>Nominal Data</a:t>
            </a:r>
          </a:p>
        </p:txBody>
      </p:sp>
      <p:sp>
        <p:nvSpPr>
          <p:cNvPr id="3" name="Content Placeholder 2">
            <a:extLst>
              <a:ext uri="{FF2B5EF4-FFF2-40B4-BE49-F238E27FC236}">
                <a16:creationId xmlns:a16="http://schemas.microsoft.com/office/drawing/2014/main" id="{D2907CE6-3240-D363-98AF-70214ADE5C1D}"/>
              </a:ext>
            </a:extLst>
          </p:cNvPr>
          <p:cNvSpPr>
            <a:spLocks noGrp="1"/>
          </p:cNvSpPr>
          <p:nvPr>
            <p:ph idx="1"/>
          </p:nvPr>
        </p:nvSpPr>
        <p:spPr/>
        <p:txBody>
          <a:bodyPr>
            <a:normAutofit/>
          </a:bodyPr>
          <a:lstStyle/>
          <a:p>
            <a:r>
              <a:rPr lang="en-US" u="sng" dirty="0"/>
              <a:t>Nominal data</a:t>
            </a:r>
            <a:r>
              <a:rPr lang="en-US" dirty="0"/>
              <a:t> is different from </a:t>
            </a:r>
            <a:r>
              <a:rPr lang="en-US" u="sng" dirty="0"/>
              <a:t>ordinal data</a:t>
            </a:r>
            <a:r>
              <a:rPr lang="en-US" dirty="0"/>
              <a:t>, which involves data that can be ranked or ordered, such as "low, medium, high" or "1st, 2nd, 3</a:t>
            </a:r>
            <a:r>
              <a:rPr lang="en-US" baseline="30000" dirty="0"/>
              <a:t>rd</a:t>
            </a:r>
            <a:r>
              <a:rPr lang="en-US" dirty="0"/>
              <a:t>” </a:t>
            </a:r>
          </a:p>
          <a:p>
            <a:pPr lvl="1"/>
            <a:r>
              <a:rPr lang="en-US" dirty="0"/>
              <a:t>Nominal data cannot be ordered or ranked in this way</a:t>
            </a:r>
          </a:p>
          <a:p>
            <a:r>
              <a:rPr lang="en-US" dirty="0"/>
              <a:t>Contingency tables, chi-square tests, and frequency distributions can be used to analyze nominal data. </a:t>
            </a:r>
          </a:p>
          <a:p>
            <a:r>
              <a:rPr lang="en-US" dirty="0"/>
              <a:t>Nominal data cannot be analyzed using certain statistical measures, such as mean or median, since there is no inherent order to the data</a:t>
            </a:r>
          </a:p>
          <a:p>
            <a:r>
              <a:rPr lang="en-US" dirty="0"/>
              <a:t>Instead, nominal data is typically analyzed using measures of frequency and proportion, such as percentages or ratios</a:t>
            </a:r>
            <a:endParaRPr lang="en-IN" dirty="0"/>
          </a:p>
        </p:txBody>
      </p:sp>
    </p:spTree>
    <p:extLst>
      <p:ext uri="{BB962C8B-B14F-4D97-AF65-F5344CB8AC3E}">
        <p14:creationId xmlns:p14="http://schemas.microsoft.com/office/powerpoint/2010/main" val="3511974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04050-2BC2-3F54-E58B-2B26E827729B}"/>
              </a:ext>
            </a:extLst>
          </p:cNvPr>
          <p:cNvSpPr>
            <a:spLocks noGrp="1"/>
          </p:cNvSpPr>
          <p:nvPr>
            <p:ph type="title"/>
          </p:nvPr>
        </p:nvSpPr>
        <p:spPr/>
        <p:txBody>
          <a:bodyPr/>
          <a:lstStyle/>
          <a:p>
            <a:r>
              <a:rPr lang="en-IN" dirty="0"/>
              <a:t>Ordinal Data</a:t>
            </a:r>
          </a:p>
        </p:txBody>
      </p:sp>
      <p:sp>
        <p:nvSpPr>
          <p:cNvPr id="3" name="Content Placeholder 2">
            <a:extLst>
              <a:ext uri="{FF2B5EF4-FFF2-40B4-BE49-F238E27FC236}">
                <a16:creationId xmlns:a16="http://schemas.microsoft.com/office/drawing/2014/main" id="{5EB858A3-9434-5F54-F185-F1B66CBF3318}"/>
              </a:ext>
            </a:extLst>
          </p:cNvPr>
          <p:cNvSpPr>
            <a:spLocks noGrp="1"/>
          </p:cNvSpPr>
          <p:nvPr>
            <p:ph idx="1"/>
          </p:nvPr>
        </p:nvSpPr>
        <p:spPr/>
        <p:txBody>
          <a:bodyPr>
            <a:normAutofit lnSpcReduction="10000"/>
          </a:bodyPr>
          <a:lstStyle/>
          <a:p>
            <a:r>
              <a:rPr lang="en-US" b="1" dirty="0"/>
              <a:t>Ordinal data</a:t>
            </a:r>
            <a:r>
              <a:rPr lang="en-US" dirty="0"/>
              <a:t> refers to data that can be ranked or ordered based on their values</a:t>
            </a:r>
          </a:p>
          <a:p>
            <a:r>
              <a:rPr lang="en-US" dirty="0"/>
              <a:t>Ordinal data are used to describe variables that have a natural order or sequence but where the difference between the values is not necessarily the same</a:t>
            </a:r>
          </a:p>
          <a:p>
            <a:r>
              <a:rPr lang="en-US" dirty="0"/>
              <a:t>Examples</a:t>
            </a:r>
          </a:p>
          <a:p>
            <a:pPr lvl="1"/>
            <a:r>
              <a:rPr lang="en-US" dirty="0"/>
              <a:t>Educational attainment (e.g., high school, associate degree, bachelor's degree, master's degree)</a:t>
            </a:r>
          </a:p>
          <a:p>
            <a:pPr lvl="1"/>
            <a:r>
              <a:rPr lang="en-US" dirty="0"/>
              <a:t>Levels of agreement (e.g., strongly agree, agree, neutral, disagree, strongly disagree)</a:t>
            </a:r>
          </a:p>
          <a:p>
            <a:pPr lvl="1"/>
            <a:r>
              <a:rPr lang="en-US" dirty="0"/>
              <a:t>Ratings (e.g., poor, fair, good, very good, excellent)</a:t>
            </a:r>
          </a:p>
        </p:txBody>
      </p:sp>
    </p:spTree>
    <p:extLst>
      <p:ext uri="{BB962C8B-B14F-4D97-AF65-F5344CB8AC3E}">
        <p14:creationId xmlns:p14="http://schemas.microsoft.com/office/powerpoint/2010/main" val="3795210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04050-2BC2-3F54-E58B-2B26E827729B}"/>
              </a:ext>
            </a:extLst>
          </p:cNvPr>
          <p:cNvSpPr>
            <a:spLocks noGrp="1"/>
          </p:cNvSpPr>
          <p:nvPr>
            <p:ph type="title"/>
          </p:nvPr>
        </p:nvSpPr>
        <p:spPr/>
        <p:txBody>
          <a:bodyPr/>
          <a:lstStyle/>
          <a:p>
            <a:r>
              <a:rPr lang="en-IN" dirty="0"/>
              <a:t>Ordinal Data</a:t>
            </a:r>
          </a:p>
        </p:txBody>
      </p:sp>
      <p:sp>
        <p:nvSpPr>
          <p:cNvPr id="3" name="Content Placeholder 2">
            <a:extLst>
              <a:ext uri="{FF2B5EF4-FFF2-40B4-BE49-F238E27FC236}">
                <a16:creationId xmlns:a16="http://schemas.microsoft.com/office/drawing/2014/main" id="{5EB858A3-9434-5F54-F185-F1B66CBF3318}"/>
              </a:ext>
            </a:extLst>
          </p:cNvPr>
          <p:cNvSpPr>
            <a:spLocks noGrp="1"/>
          </p:cNvSpPr>
          <p:nvPr>
            <p:ph idx="1"/>
          </p:nvPr>
        </p:nvSpPr>
        <p:spPr/>
        <p:txBody>
          <a:bodyPr>
            <a:normAutofit fontScale="92500" lnSpcReduction="20000"/>
          </a:bodyPr>
          <a:lstStyle/>
          <a:p>
            <a:r>
              <a:rPr lang="en-US" dirty="0"/>
              <a:t>Ordinal data is different from nominal data, which involves data that can be classified into categories or groups but do not have any inherent order or ranking</a:t>
            </a:r>
          </a:p>
          <a:p>
            <a:r>
              <a:rPr lang="en-US" dirty="0"/>
              <a:t>Ordinal data, on the other hand, have a natural order, and the difference between each value may not be constant</a:t>
            </a:r>
          </a:p>
          <a:p>
            <a:r>
              <a:rPr lang="en-US" dirty="0"/>
              <a:t>Ordinal data can be analyzed using methods that take into account the order or ranking of the data, such as median, mode, and percentile</a:t>
            </a:r>
          </a:p>
          <a:p>
            <a:r>
              <a:rPr lang="en-US" dirty="0"/>
              <a:t>Other methods of analysis include using contingency tables, chi-square tests, and Spearman's rank correlation coefficient</a:t>
            </a:r>
          </a:p>
          <a:p>
            <a:r>
              <a:rPr lang="en-US" dirty="0"/>
              <a:t>It is important to note that while ordinal data can be treated as numerical data in some cases, it is still considered a categorical variable and requires appropriate statistical methods and techniques for analysis</a:t>
            </a:r>
            <a:endParaRPr lang="en-IN" dirty="0"/>
          </a:p>
        </p:txBody>
      </p:sp>
    </p:spTree>
    <p:extLst>
      <p:ext uri="{BB962C8B-B14F-4D97-AF65-F5344CB8AC3E}">
        <p14:creationId xmlns:p14="http://schemas.microsoft.com/office/powerpoint/2010/main" val="2259360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559F-4816-ED10-3497-66102098F0AA}"/>
              </a:ext>
            </a:extLst>
          </p:cNvPr>
          <p:cNvSpPr>
            <a:spLocks noGrp="1"/>
          </p:cNvSpPr>
          <p:nvPr>
            <p:ph type="title"/>
          </p:nvPr>
        </p:nvSpPr>
        <p:spPr/>
        <p:txBody>
          <a:bodyPr/>
          <a:lstStyle/>
          <a:p>
            <a:r>
              <a:rPr lang="en-IN" dirty="0"/>
              <a:t>Interval Data</a:t>
            </a:r>
          </a:p>
        </p:txBody>
      </p:sp>
      <p:sp>
        <p:nvSpPr>
          <p:cNvPr id="3" name="Content Placeholder 2">
            <a:extLst>
              <a:ext uri="{FF2B5EF4-FFF2-40B4-BE49-F238E27FC236}">
                <a16:creationId xmlns:a16="http://schemas.microsoft.com/office/drawing/2014/main" id="{2689292B-E407-B898-4262-822DD6B51959}"/>
              </a:ext>
            </a:extLst>
          </p:cNvPr>
          <p:cNvSpPr>
            <a:spLocks noGrp="1"/>
          </p:cNvSpPr>
          <p:nvPr>
            <p:ph idx="1"/>
          </p:nvPr>
        </p:nvSpPr>
        <p:spPr/>
        <p:txBody>
          <a:bodyPr>
            <a:normAutofit/>
          </a:bodyPr>
          <a:lstStyle/>
          <a:p>
            <a:r>
              <a:rPr lang="en-US" b="1" dirty="0"/>
              <a:t>Interval data</a:t>
            </a:r>
            <a:r>
              <a:rPr lang="en-US" dirty="0"/>
              <a:t> refers to data that have a numerical value or measurement and can be ranked or ordered</a:t>
            </a:r>
          </a:p>
          <a:p>
            <a:r>
              <a:rPr lang="en-US" dirty="0"/>
              <a:t>Interval data are used to describe variables where the difference between the values is meaningful, and equal intervals exist between values, but there is no true zero starting point, instead there is an arbitrary zero point</a:t>
            </a:r>
          </a:p>
          <a:p>
            <a:r>
              <a:rPr lang="en-US" dirty="0"/>
              <a:t>Examples</a:t>
            </a:r>
          </a:p>
          <a:p>
            <a:pPr lvl="1"/>
            <a:r>
              <a:rPr lang="en-US" dirty="0"/>
              <a:t>Temperature measured in degrees Celsius or Fahrenheit</a:t>
            </a:r>
          </a:p>
        </p:txBody>
      </p:sp>
    </p:spTree>
    <p:extLst>
      <p:ext uri="{BB962C8B-B14F-4D97-AF65-F5344CB8AC3E}">
        <p14:creationId xmlns:p14="http://schemas.microsoft.com/office/powerpoint/2010/main" val="3342684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559F-4816-ED10-3497-66102098F0AA}"/>
              </a:ext>
            </a:extLst>
          </p:cNvPr>
          <p:cNvSpPr>
            <a:spLocks noGrp="1"/>
          </p:cNvSpPr>
          <p:nvPr>
            <p:ph type="title"/>
          </p:nvPr>
        </p:nvSpPr>
        <p:spPr/>
        <p:txBody>
          <a:bodyPr/>
          <a:lstStyle/>
          <a:p>
            <a:r>
              <a:rPr lang="en-IN" dirty="0"/>
              <a:t>Interval Data</a:t>
            </a:r>
          </a:p>
        </p:txBody>
      </p:sp>
      <p:sp>
        <p:nvSpPr>
          <p:cNvPr id="3" name="Content Placeholder 2">
            <a:extLst>
              <a:ext uri="{FF2B5EF4-FFF2-40B4-BE49-F238E27FC236}">
                <a16:creationId xmlns:a16="http://schemas.microsoft.com/office/drawing/2014/main" id="{2689292B-E407-B898-4262-822DD6B51959}"/>
              </a:ext>
            </a:extLst>
          </p:cNvPr>
          <p:cNvSpPr>
            <a:spLocks noGrp="1"/>
          </p:cNvSpPr>
          <p:nvPr>
            <p:ph idx="1"/>
          </p:nvPr>
        </p:nvSpPr>
        <p:spPr/>
        <p:txBody>
          <a:bodyPr>
            <a:normAutofit fontScale="85000" lnSpcReduction="20000"/>
          </a:bodyPr>
          <a:lstStyle/>
          <a:p>
            <a:r>
              <a:rPr lang="en-US" dirty="0"/>
              <a:t>Interval data is different from ordinal data, which involves data that can be ranked or ordered, but the difference between the values is not necessarily equal</a:t>
            </a:r>
          </a:p>
          <a:p>
            <a:r>
              <a:rPr lang="en-US" dirty="0"/>
              <a:t>For example, a rating of "good" may be one point away from "fair" in an ordinal scale, while a temperature of 10 degrees Celsius is equal to 50 degrees Fahrenheit in an interval scale</a:t>
            </a:r>
          </a:p>
          <a:p>
            <a:r>
              <a:rPr lang="en-US" dirty="0"/>
              <a:t>In statistical analysis, interval data can be treated as continuous numerical data and analyzed using a wide range of statistical techniques, including measures of central tendency (e.g., mean, median, mode), measures of variability (e.g., variance, standard deviation), and correlation coefficients (e.g., Pearson correlation coefficient)</a:t>
            </a:r>
          </a:p>
          <a:p>
            <a:r>
              <a:rPr lang="en-US" dirty="0"/>
              <a:t>It is important to note that interval data must be properly scaled and transformed to ensure that statistical methods can be applied appropriately</a:t>
            </a:r>
          </a:p>
          <a:p>
            <a:r>
              <a:rPr lang="en-US" dirty="0"/>
              <a:t>Additionally, when interpreting results, it is important to keep in mind that there is no true zero point in interval data</a:t>
            </a:r>
            <a:endParaRPr lang="en-IN" dirty="0"/>
          </a:p>
        </p:txBody>
      </p:sp>
    </p:spTree>
    <p:extLst>
      <p:ext uri="{BB962C8B-B14F-4D97-AF65-F5344CB8AC3E}">
        <p14:creationId xmlns:p14="http://schemas.microsoft.com/office/powerpoint/2010/main" val="770995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8656-AB30-7A5C-E2D3-BD14615FCD88}"/>
              </a:ext>
            </a:extLst>
          </p:cNvPr>
          <p:cNvSpPr>
            <a:spLocks noGrp="1"/>
          </p:cNvSpPr>
          <p:nvPr>
            <p:ph type="title"/>
          </p:nvPr>
        </p:nvSpPr>
        <p:spPr/>
        <p:txBody>
          <a:bodyPr/>
          <a:lstStyle/>
          <a:p>
            <a:r>
              <a:rPr lang="en-IN" dirty="0"/>
              <a:t>True Zero Concept</a:t>
            </a:r>
          </a:p>
        </p:txBody>
      </p:sp>
      <p:sp>
        <p:nvSpPr>
          <p:cNvPr id="3" name="Content Placeholder 2">
            <a:extLst>
              <a:ext uri="{FF2B5EF4-FFF2-40B4-BE49-F238E27FC236}">
                <a16:creationId xmlns:a16="http://schemas.microsoft.com/office/drawing/2014/main" id="{F92546F9-2565-0531-329F-FEB3F57370DF}"/>
              </a:ext>
            </a:extLst>
          </p:cNvPr>
          <p:cNvSpPr>
            <a:spLocks noGrp="1"/>
          </p:cNvSpPr>
          <p:nvPr>
            <p:ph idx="1"/>
          </p:nvPr>
        </p:nvSpPr>
        <p:spPr/>
        <p:txBody>
          <a:bodyPr>
            <a:normAutofit fontScale="92500"/>
          </a:bodyPr>
          <a:lstStyle/>
          <a:p>
            <a:r>
              <a:rPr lang="en-US" dirty="0"/>
              <a:t>Interval data has an </a:t>
            </a:r>
            <a:r>
              <a:rPr lang="en-US" b="1" dirty="0"/>
              <a:t>arbitrary zero</a:t>
            </a:r>
            <a:r>
              <a:rPr lang="en-US" dirty="0"/>
              <a:t> starting point</a:t>
            </a:r>
          </a:p>
          <a:p>
            <a:r>
              <a:rPr lang="en-US" dirty="0"/>
              <a:t>Ratio data has a </a:t>
            </a:r>
            <a:r>
              <a:rPr lang="en-US" b="1" dirty="0"/>
              <a:t>true zero</a:t>
            </a:r>
            <a:r>
              <a:rPr lang="en-US" dirty="0"/>
              <a:t> starting point</a:t>
            </a:r>
          </a:p>
          <a:p>
            <a:endParaRPr lang="en-US" dirty="0"/>
          </a:p>
          <a:p>
            <a:r>
              <a:rPr lang="en-US" dirty="0"/>
              <a:t>Consider 0°C temperature: It is not the lowest, since it translates to 32°F; and we can have temperatures lower than that as well, e.g. -1°C … </a:t>
            </a:r>
            <a:r>
              <a:rPr lang="en-US" u="sng" dirty="0"/>
              <a:t>Arbitrary zero starting point</a:t>
            </a:r>
            <a:r>
              <a:rPr lang="en-US" dirty="0"/>
              <a:t> -&gt; Interval data … </a:t>
            </a:r>
            <a:r>
              <a:rPr lang="en-US" u="sng" dirty="0"/>
              <a:t>0 does not really mean 0</a:t>
            </a:r>
          </a:p>
          <a:p>
            <a:r>
              <a:rPr lang="en-US" dirty="0"/>
              <a:t>Now consider marks obtained by students in an exam: 70, 0, 30, 56, 82: Here, we may have a student who really got zero marks and there cannot be any negative marks … </a:t>
            </a:r>
            <a:r>
              <a:rPr lang="en-US" u="sng" dirty="0"/>
              <a:t>True zero starting point</a:t>
            </a:r>
            <a:r>
              <a:rPr lang="en-US" dirty="0"/>
              <a:t> -&gt; Ratio data … </a:t>
            </a:r>
            <a:r>
              <a:rPr lang="en-US" u="sng" dirty="0"/>
              <a:t>0 means 0</a:t>
            </a:r>
          </a:p>
        </p:txBody>
      </p:sp>
    </p:spTree>
    <p:extLst>
      <p:ext uri="{BB962C8B-B14F-4D97-AF65-F5344CB8AC3E}">
        <p14:creationId xmlns:p14="http://schemas.microsoft.com/office/powerpoint/2010/main" val="4098184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35C4-5F6A-0928-B6CD-2633BFE6DD80}"/>
              </a:ext>
            </a:extLst>
          </p:cNvPr>
          <p:cNvSpPr>
            <a:spLocks noGrp="1"/>
          </p:cNvSpPr>
          <p:nvPr>
            <p:ph type="title"/>
          </p:nvPr>
        </p:nvSpPr>
        <p:spPr/>
        <p:txBody>
          <a:bodyPr/>
          <a:lstStyle/>
          <a:p>
            <a:r>
              <a:rPr lang="en-IN" dirty="0"/>
              <a:t>Ratio Data</a:t>
            </a:r>
          </a:p>
        </p:txBody>
      </p:sp>
      <p:sp>
        <p:nvSpPr>
          <p:cNvPr id="3" name="Content Placeholder 2">
            <a:extLst>
              <a:ext uri="{FF2B5EF4-FFF2-40B4-BE49-F238E27FC236}">
                <a16:creationId xmlns:a16="http://schemas.microsoft.com/office/drawing/2014/main" id="{20CB0C44-E879-0518-C631-299E0F8AB43B}"/>
              </a:ext>
            </a:extLst>
          </p:cNvPr>
          <p:cNvSpPr>
            <a:spLocks noGrp="1"/>
          </p:cNvSpPr>
          <p:nvPr>
            <p:ph idx="1"/>
          </p:nvPr>
        </p:nvSpPr>
        <p:spPr/>
        <p:txBody>
          <a:bodyPr>
            <a:normAutofit fontScale="92500" lnSpcReduction="20000"/>
          </a:bodyPr>
          <a:lstStyle/>
          <a:p>
            <a:r>
              <a:rPr lang="en-US" b="1" dirty="0"/>
              <a:t>Ratio data</a:t>
            </a:r>
            <a:r>
              <a:rPr lang="en-US" dirty="0"/>
              <a:t> is a type of quantitative data that starts with a natural zero point (i.e. true zero) and can be measured on a continuous scale with equal intervals between values</a:t>
            </a:r>
          </a:p>
          <a:p>
            <a:r>
              <a:rPr lang="en-US" dirty="0"/>
              <a:t>Examples of ratio data include weight, height, distance</a:t>
            </a:r>
          </a:p>
          <a:p>
            <a:r>
              <a:rPr lang="en-US" dirty="0"/>
              <a:t>In addition, because ratio data is measured on a continuous scale with equal intervals, arithmetic operations such as addition, subtraction, multiplication, and division can be meaningfully applied to the data</a:t>
            </a:r>
          </a:p>
          <a:p>
            <a:r>
              <a:rPr lang="en-US" dirty="0"/>
              <a:t>This allows for more advanced statistical analyses, such as regression analysis and ANOVA</a:t>
            </a:r>
          </a:p>
          <a:p>
            <a:r>
              <a:rPr lang="en-US" dirty="0"/>
              <a:t>Examples of statistical techniques that can be used with ratio data include mean, median, mode, variance, standard deviation, correlation, regression analysis, and t-tests</a:t>
            </a:r>
            <a:endParaRPr lang="en-IN" dirty="0"/>
          </a:p>
        </p:txBody>
      </p:sp>
    </p:spTree>
    <p:extLst>
      <p:ext uri="{BB962C8B-B14F-4D97-AF65-F5344CB8AC3E}">
        <p14:creationId xmlns:p14="http://schemas.microsoft.com/office/powerpoint/2010/main" val="288540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DD0B3-C3BE-C217-6FF6-BC0ACCE9EB39}"/>
              </a:ext>
            </a:extLst>
          </p:cNvPr>
          <p:cNvSpPr>
            <a:spLocks noGrp="1"/>
          </p:cNvSpPr>
          <p:nvPr>
            <p:ph type="title"/>
          </p:nvPr>
        </p:nvSpPr>
        <p:spPr/>
        <p:txBody>
          <a:bodyPr/>
          <a:lstStyle/>
          <a:p>
            <a:r>
              <a:rPr lang="en-IN" dirty="0"/>
              <a:t>Interval Data and Ratio Data – Key Differences</a:t>
            </a:r>
          </a:p>
        </p:txBody>
      </p:sp>
      <p:sp>
        <p:nvSpPr>
          <p:cNvPr id="3" name="Content Placeholder 2">
            <a:extLst>
              <a:ext uri="{FF2B5EF4-FFF2-40B4-BE49-F238E27FC236}">
                <a16:creationId xmlns:a16="http://schemas.microsoft.com/office/drawing/2014/main" id="{0D748AD2-FCA5-3E0E-DCCA-5050186A9A97}"/>
              </a:ext>
            </a:extLst>
          </p:cNvPr>
          <p:cNvSpPr>
            <a:spLocks noGrp="1"/>
          </p:cNvSpPr>
          <p:nvPr>
            <p:ph idx="1"/>
          </p:nvPr>
        </p:nvSpPr>
        <p:spPr/>
        <p:txBody>
          <a:bodyPr>
            <a:normAutofit/>
          </a:bodyPr>
          <a:lstStyle/>
          <a:p>
            <a:r>
              <a:rPr lang="en-US" dirty="0"/>
              <a:t>Because ratio data has a natural zero point, it is possible to use mathematical operations such as multiplication and division to create meaningful ratios between values</a:t>
            </a:r>
          </a:p>
          <a:p>
            <a:pPr lvl="1"/>
            <a:r>
              <a:rPr lang="en-US" dirty="0"/>
              <a:t>For instance, if one two students have got 80 and 40 marks respectively, the marks ratio can be meaningfully expressed as 2:1</a:t>
            </a:r>
          </a:p>
          <a:p>
            <a:r>
              <a:rPr lang="en-US" dirty="0"/>
              <a:t>This is not possible with interval data since a score of zero is not a true zero, and ratios between values are meaningless</a:t>
            </a:r>
          </a:p>
          <a:p>
            <a:pPr lvl="1"/>
            <a:r>
              <a:rPr lang="en-US" dirty="0"/>
              <a:t>For instance, 40°C does not mean twice as hot as 20°C</a:t>
            </a:r>
          </a:p>
        </p:txBody>
      </p:sp>
    </p:spTree>
    <p:extLst>
      <p:ext uri="{BB962C8B-B14F-4D97-AF65-F5344CB8AC3E}">
        <p14:creationId xmlns:p14="http://schemas.microsoft.com/office/powerpoint/2010/main" val="4197856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4E93D-32F4-7029-D5B5-256D2CEE562B}"/>
              </a:ext>
            </a:extLst>
          </p:cNvPr>
          <p:cNvSpPr>
            <a:spLocks noGrp="1"/>
          </p:cNvSpPr>
          <p:nvPr>
            <p:ph type="title"/>
          </p:nvPr>
        </p:nvSpPr>
        <p:spPr/>
        <p:txBody>
          <a:bodyPr/>
          <a:lstStyle/>
          <a:p>
            <a:r>
              <a:rPr lang="en-IN" dirty="0"/>
              <a:t>Visualization and Exploring Data</a:t>
            </a:r>
          </a:p>
        </p:txBody>
      </p:sp>
      <p:sp>
        <p:nvSpPr>
          <p:cNvPr id="5" name="Text Placeholder 4">
            <a:extLst>
              <a:ext uri="{FF2B5EF4-FFF2-40B4-BE49-F238E27FC236}">
                <a16:creationId xmlns:a16="http://schemas.microsoft.com/office/drawing/2014/main" id="{E36808AE-F01F-57C1-9E97-5F9CB745E4CA}"/>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404342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7DB6-E7BC-5D3C-CE28-200F28CF8FF3}"/>
              </a:ext>
            </a:extLst>
          </p:cNvPr>
          <p:cNvSpPr>
            <a:spLocks noGrp="1"/>
          </p:cNvSpPr>
          <p:nvPr>
            <p:ph type="title"/>
          </p:nvPr>
        </p:nvSpPr>
        <p:spPr/>
        <p:txBody>
          <a:bodyPr/>
          <a:lstStyle/>
          <a:p>
            <a:r>
              <a:rPr lang="en-IN" dirty="0"/>
              <a:t>Data Visualization</a:t>
            </a:r>
          </a:p>
        </p:txBody>
      </p:sp>
      <p:sp>
        <p:nvSpPr>
          <p:cNvPr id="3" name="Content Placeholder 2">
            <a:extLst>
              <a:ext uri="{FF2B5EF4-FFF2-40B4-BE49-F238E27FC236}">
                <a16:creationId xmlns:a16="http://schemas.microsoft.com/office/drawing/2014/main" id="{5D4AA60B-881A-81C4-F81D-2B04AE919B59}"/>
              </a:ext>
            </a:extLst>
          </p:cNvPr>
          <p:cNvSpPr>
            <a:spLocks noGrp="1"/>
          </p:cNvSpPr>
          <p:nvPr>
            <p:ph idx="1"/>
          </p:nvPr>
        </p:nvSpPr>
        <p:spPr/>
        <p:txBody>
          <a:bodyPr>
            <a:normAutofit/>
          </a:bodyPr>
          <a:lstStyle/>
          <a:p>
            <a:r>
              <a:rPr lang="en-US" dirty="0"/>
              <a:t>“A picture is worth 1000 words”</a:t>
            </a:r>
          </a:p>
          <a:p>
            <a:r>
              <a:rPr lang="en-US" dirty="0"/>
              <a:t>Converting data into information to understand past and current performance is the core of descriptive analytics and is vital to making good business decisions. </a:t>
            </a:r>
          </a:p>
          <a:p>
            <a:r>
              <a:rPr lang="en-US" dirty="0"/>
              <a:t>Techniques for doing this range from plotting data on charts, extracting data from databases, and manipulating and summarizing data.</a:t>
            </a:r>
          </a:p>
          <a:p>
            <a:r>
              <a:rPr lang="en-US" b="1" dirty="0"/>
              <a:t>Data visualization </a:t>
            </a:r>
            <a:r>
              <a:rPr lang="en-US" dirty="0"/>
              <a:t>is the process of displaying data (often in large quantities) in a meaningful fashion to provide insights that will support better decisions.</a:t>
            </a:r>
          </a:p>
          <a:p>
            <a:endParaRPr lang="en-US" dirty="0"/>
          </a:p>
          <a:p>
            <a:endParaRPr lang="en-IN" dirty="0"/>
          </a:p>
        </p:txBody>
      </p:sp>
    </p:spTree>
    <p:extLst>
      <p:ext uri="{BB962C8B-B14F-4D97-AF65-F5344CB8AC3E}">
        <p14:creationId xmlns:p14="http://schemas.microsoft.com/office/powerpoint/2010/main" val="2319360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80DD7-C6E7-36A6-A19C-BA99F869A593}"/>
              </a:ext>
            </a:extLst>
          </p:cNvPr>
          <p:cNvSpPr>
            <a:spLocks noGrp="1"/>
          </p:cNvSpPr>
          <p:nvPr>
            <p:ph type="title"/>
          </p:nvPr>
        </p:nvSpPr>
        <p:spPr/>
        <p:txBody>
          <a:bodyPr/>
          <a:lstStyle/>
          <a:p>
            <a:r>
              <a:rPr lang="en-IN" b="1" dirty="0"/>
              <a:t>Operational</a:t>
            </a:r>
            <a:r>
              <a:rPr lang="en-IN" dirty="0"/>
              <a:t> and Analytical Systems</a:t>
            </a:r>
          </a:p>
        </p:txBody>
      </p:sp>
      <p:sp>
        <p:nvSpPr>
          <p:cNvPr id="3" name="Content Placeholder 2">
            <a:extLst>
              <a:ext uri="{FF2B5EF4-FFF2-40B4-BE49-F238E27FC236}">
                <a16:creationId xmlns:a16="http://schemas.microsoft.com/office/drawing/2014/main" id="{9327F918-4D6E-562D-D8D6-7637A34D13F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D803381-4A5B-DA08-34DB-E7A1572DE193}"/>
              </a:ext>
            </a:extLst>
          </p:cNvPr>
          <p:cNvPicPr>
            <a:picLocks noChangeAspect="1"/>
          </p:cNvPicPr>
          <p:nvPr/>
        </p:nvPicPr>
        <p:blipFill>
          <a:blip r:embed="rId2"/>
          <a:stretch>
            <a:fillRect/>
          </a:stretch>
        </p:blipFill>
        <p:spPr>
          <a:xfrm>
            <a:off x="1478623" y="2056918"/>
            <a:ext cx="8322923" cy="3755633"/>
          </a:xfrm>
          <a:prstGeom prst="rect">
            <a:avLst/>
          </a:prstGeom>
        </p:spPr>
      </p:pic>
    </p:spTree>
    <p:extLst>
      <p:ext uri="{BB962C8B-B14F-4D97-AF65-F5344CB8AC3E}">
        <p14:creationId xmlns:p14="http://schemas.microsoft.com/office/powerpoint/2010/main" val="42379080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7DB6-E7BC-5D3C-CE28-200F28CF8FF3}"/>
              </a:ext>
            </a:extLst>
          </p:cNvPr>
          <p:cNvSpPr>
            <a:spLocks noGrp="1"/>
          </p:cNvSpPr>
          <p:nvPr>
            <p:ph type="title"/>
          </p:nvPr>
        </p:nvSpPr>
        <p:spPr/>
        <p:txBody>
          <a:bodyPr/>
          <a:lstStyle/>
          <a:p>
            <a:r>
              <a:rPr lang="en-IN" dirty="0"/>
              <a:t>Data Visualization</a:t>
            </a:r>
          </a:p>
        </p:txBody>
      </p:sp>
      <p:sp>
        <p:nvSpPr>
          <p:cNvPr id="3" name="Content Placeholder 2">
            <a:extLst>
              <a:ext uri="{FF2B5EF4-FFF2-40B4-BE49-F238E27FC236}">
                <a16:creationId xmlns:a16="http://schemas.microsoft.com/office/drawing/2014/main" id="{5D4AA60B-881A-81C4-F81D-2B04AE919B59}"/>
              </a:ext>
            </a:extLst>
          </p:cNvPr>
          <p:cNvSpPr>
            <a:spLocks noGrp="1"/>
          </p:cNvSpPr>
          <p:nvPr>
            <p:ph idx="1"/>
          </p:nvPr>
        </p:nvSpPr>
        <p:spPr/>
        <p:txBody>
          <a:bodyPr>
            <a:normAutofit/>
          </a:bodyPr>
          <a:lstStyle/>
          <a:p>
            <a:r>
              <a:rPr lang="en-US" dirty="0"/>
              <a:t>Raw data are important, particularly when one needs to identify accurate values or compare individual numbers. </a:t>
            </a:r>
          </a:p>
          <a:p>
            <a:r>
              <a:rPr lang="en-US" dirty="0"/>
              <a:t>However, it is quite difficult to identify trends and patterns, find exceptions, or compare groups of data in tabular form. </a:t>
            </a:r>
          </a:p>
          <a:p>
            <a:r>
              <a:rPr lang="en-US" dirty="0"/>
              <a:t>The human brain does a surprisingly good job processing visual information—if presented in an effective way.</a:t>
            </a:r>
          </a:p>
          <a:p>
            <a:r>
              <a:rPr lang="en-US" dirty="0"/>
              <a:t>Visualizing data provides a way of communicating data at all levels of a business and can reveal surprising patterns and relationships.</a:t>
            </a:r>
          </a:p>
          <a:p>
            <a:r>
              <a:rPr lang="en-US" dirty="0"/>
              <a:t>See https://www.census.gov/dataviz/</a:t>
            </a:r>
            <a:endParaRPr lang="en-IN" dirty="0"/>
          </a:p>
        </p:txBody>
      </p:sp>
    </p:spTree>
    <p:extLst>
      <p:ext uri="{BB962C8B-B14F-4D97-AF65-F5344CB8AC3E}">
        <p14:creationId xmlns:p14="http://schemas.microsoft.com/office/powerpoint/2010/main" val="3945453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65BE3-4C8A-99EF-760B-337F0D1EB215}"/>
              </a:ext>
            </a:extLst>
          </p:cNvPr>
          <p:cNvSpPr>
            <a:spLocks noGrp="1"/>
          </p:cNvSpPr>
          <p:nvPr>
            <p:ph type="title"/>
          </p:nvPr>
        </p:nvSpPr>
        <p:spPr/>
        <p:txBody>
          <a:bodyPr/>
          <a:lstStyle/>
          <a:p>
            <a:r>
              <a:rPr lang="en-IN" dirty="0"/>
              <a:t>One-way Tables</a:t>
            </a:r>
          </a:p>
        </p:txBody>
      </p:sp>
      <p:sp>
        <p:nvSpPr>
          <p:cNvPr id="5" name="Text Placeholder 4">
            <a:extLst>
              <a:ext uri="{FF2B5EF4-FFF2-40B4-BE49-F238E27FC236}">
                <a16:creationId xmlns:a16="http://schemas.microsoft.com/office/drawing/2014/main" id="{36020FAA-EB40-8743-7C5C-F3805EF8F508}"/>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048808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83AFB-D8BB-1EFE-353F-6E47491EDC98}"/>
              </a:ext>
            </a:extLst>
          </p:cNvPr>
          <p:cNvSpPr>
            <a:spLocks noGrp="1"/>
          </p:cNvSpPr>
          <p:nvPr>
            <p:ph type="title"/>
          </p:nvPr>
        </p:nvSpPr>
        <p:spPr/>
        <p:txBody>
          <a:bodyPr/>
          <a:lstStyle/>
          <a:p>
            <a:r>
              <a:rPr lang="en-IN" dirty="0"/>
              <a:t>Bar Graphs and Pie Charts</a:t>
            </a:r>
          </a:p>
        </p:txBody>
      </p:sp>
      <p:sp>
        <p:nvSpPr>
          <p:cNvPr id="3" name="Content Placeholder 2">
            <a:extLst>
              <a:ext uri="{FF2B5EF4-FFF2-40B4-BE49-F238E27FC236}">
                <a16:creationId xmlns:a16="http://schemas.microsoft.com/office/drawing/2014/main" id="{B9125362-5D23-BAC3-DFCF-2C6FC42F88E0}"/>
              </a:ext>
            </a:extLst>
          </p:cNvPr>
          <p:cNvSpPr>
            <a:spLocks noGrp="1"/>
          </p:cNvSpPr>
          <p:nvPr>
            <p:ph idx="1"/>
          </p:nvPr>
        </p:nvSpPr>
        <p:spPr/>
        <p:txBody>
          <a:bodyPr/>
          <a:lstStyle/>
          <a:p>
            <a:r>
              <a:rPr lang="en-US" b="1" dirty="0"/>
              <a:t>Bar graphs </a:t>
            </a:r>
            <a:r>
              <a:rPr lang="en-US" dirty="0"/>
              <a:t>and </a:t>
            </a:r>
            <a:r>
              <a:rPr lang="en-US" b="1" dirty="0"/>
              <a:t>pie charts </a:t>
            </a:r>
            <a:r>
              <a:rPr lang="en-US" dirty="0"/>
              <a:t>are two of the simplest ways to summarize and represent data. </a:t>
            </a:r>
          </a:p>
        </p:txBody>
      </p:sp>
    </p:spTree>
    <p:extLst>
      <p:ext uri="{BB962C8B-B14F-4D97-AF65-F5344CB8AC3E}">
        <p14:creationId xmlns:p14="http://schemas.microsoft.com/office/powerpoint/2010/main" val="185102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83AFB-D8BB-1EFE-353F-6E47491EDC98}"/>
              </a:ext>
            </a:extLst>
          </p:cNvPr>
          <p:cNvSpPr>
            <a:spLocks noGrp="1"/>
          </p:cNvSpPr>
          <p:nvPr>
            <p:ph type="title"/>
          </p:nvPr>
        </p:nvSpPr>
        <p:spPr/>
        <p:txBody>
          <a:bodyPr/>
          <a:lstStyle/>
          <a:p>
            <a:r>
              <a:rPr lang="en-IN" dirty="0"/>
              <a:t>Bar Graph</a:t>
            </a:r>
          </a:p>
        </p:txBody>
      </p:sp>
      <p:sp>
        <p:nvSpPr>
          <p:cNvPr id="3" name="Content Placeholder 2">
            <a:extLst>
              <a:ext uri="{FF2B5EF4-FFF2-40B4-BE49-F238E27FC236}">
                <a16:creationId xmlns:a16="http://schemas.microsoft.com/office/drawing/2014/main" id="{B9125362-5D23-BAC3-DFCF-2C6FC42F88E0}"/>
              </a:ext>
            </a:extLst>
          </p:cNvPr>
          <p:cNvSpPr>
            <a:spLocks noGrp="1"/>
          </p:cNvSpPr>
          <p:nvPr>
            <p:ph idx="1"/>
          </p:nvPr>
        </p:nvSpPr>
        <p:spPr/>
        <p:txBody>
          <a:bodyPr/>
          <a:lstStyle/>
          <a:p>
            <a:r>
              <a:rPr lang="en-US" dirty="0"/>
              <a:t>In general, a bar graph, also called a </a:t>
            </a:r>
            <a:r>
              <a:rPr lang="en-US" b="1" dirty="0"/>
              <a:t>bar chart</a:t>
            </a:r>
            <a:r>
              <a:rPr lang="en-US" dirty="0"/>
              <a:t>, usually looks something like this:</a:t>
            </a:r>
          </a:p>
          <a:p>
            <a:endParaRPr lang="en-IN" dirty="0"/>
          </a:p>
        </p:txBody>
      </p:sp>
      <p:pic>
        <p:nvPicPr>
          <p:cNvPr id="5" name="Picture 4">
            <a:extLst>
              <a:ext uri="{FF2B5EF4-FFF2-40B4-BE49-F238E27FC236}">
                <a16:creationId xmlns:a16="http://schemas.microsoft.com/office/drawing/2014/main" id="{08F324D2-0D44-618C-74D0-E955EAD70498}"/>
              </a:ext>
            </a:extLst>
          </p:cNvPr>
          <p:cNvPicPr>
            <a:picLocks noChangeAspect="1"/>
          </p:cNvPicPr>
          <p:nvPr/>
        </p:nvPicPr>
        <p:blipFill>
          <a:blip r:embed="rId2"/>
          <a:stretch>
            <a:fillRect/>
          </a:stretch>
        </p:blipFill>
        <p:spPr>
          <a:xfrm>
            <a:off x="4100982" y="2466776"/>
            <a:ext cx="5188217" cy="3479979"/>
          </a:xfrm>
          <a:prstGeom prst="rect">
            <a:avLst/>
          </a:prstGeom>
        </p:spPr>
      </p:pic>
    </p:spTree>
    <p:extLst>
      <p:ext uri="{BB962C8B-B14F-4D97-AF65-F5344CB8AC3E}">
        <p14:creationId xmlns:p14="http://schemas.microsoft.com/office/powerpoint/2010/main" val="31769724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681BC-E528-2B7D-36F9-7D43444465AA}"/>
              </a:ext>
            </a:extLst>
          </p:cNvPr>
          <p:cNvSpPr>
            <a:spLocks noGrp="1"/>
          </p:cNvSpPr>
          <p:nvPr>
            <p:ph type="title"/>
          </p:nvPr>
        </p:nvSpPr>
        <p:spPr/>
        <p:txBody>
          <a:bodyPr/>
          <a:lstStyle/>
          <a:p>
            <a:r>
              <a:rPr lang="en-IN" dirty="0"/>
              <a:t>Bar Graph in Excel</a:t>
            </a:r>
          </a:p>
        </p:txBody>
      </p:sp>
      <p:sp>
        <p:nvSpPr>
          <p:cNvPr id="3" name="Content Placeholder 2">
            <a:extLst>
              <a:ext uri="{FF2B5EF4-FFF2-40B4-BE49-F238E27FC236}">
                <a16:creationId xmlns:a16="http://schemas.microsoft.com/office/drawing/2014/main" id="{1E8F1945-8BC1-AE99-21FB-810BEF20D61E}"/>
              </a:ext>
            </a:extLst>
          </p:cNvPr>
          <p:cNvSpPr>
            <a:spLocks noGrp="1"/>
          </p:cNvSpPr>
          <p:nvPr>
            <p:ph idx="1"/>
          </p:nvPr>
        </p:nvSpPr>
        <p:spPr/>
        <p:txBody>
          <a:bodyPr/>
          <a:lstStyle/>
          <a:p>
            <a:r>
              <a:rPr lang="en-IN" dirty="0"/>
              <a:t>https://www.excel-easy.com/examples/bar-chart.html</a:t>
            </a:r>
          </a:p>
        </p:txBody>
      </p:sp>
    </p:spTree>
    <p:extLst>
      <p:ext uri="{BB962C8B-B14F-4D97-AF65-F5344CB8AC3E}">
        <p14:creationId xmlns:p14="http://schemas.microsoft.com/office/powerpoint/2010/main" val="19599385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9C699-1FCF-5963-7253-7721560440DB}"/>
              </a:ext>
            </a:extLst>
          </p:cNvPr>
          <p:cNvSpPr>
            <a:spLocks noGrp="1"/>
          </p:cNvSpPr>
          <p:nvPr>
            <p:ph type="title"/>
          </p:nvPr>
        </p:nvSpPr>
        <p:spPr/>
        <p:txBody>
          <a:bodyPr/>
          <a:lstStyle/>
          <a:p>
            <a:r>
              <a:rPr lang="en-IN" dirty="0"/>
              <a:t>barGraph-2.py</a:t>
            </a:r>
          </a:p>
        </p:txBody>
      </p:sp>
      <p:sp>
        <p:nvSpPr>
          <p:cNvPr id="3" name="Content Placeholder 2">
            <a:extLst>
              <a:ext uri="{FF2B5EF4-FFF2-40B4-BE49-F238E27FC236}">
                <a16:creationId xmlns:a16="http://schemas.microsoft.com/office/drawing/2014/main" id="{3C40B6D5-14AF-7C14-C0A6-7E96A1B95774}"/>
              </a:ext>
            </a:extLst>
          </p:cNvPr>
          <p:cNvSpPr>
            <a:spLocks noGrp="1"/>
          </p:cNvSpPr>
          <p:nvPr>
            <p:ph idx="1"/>
          </p:nvPr>
        </p:nvSpPr>
        <p:spPr/>
        <p:txBody>
          <a:bodyPr>
            <a:normAutofit fontScale="25000" lnSpcReduction="20000"/>
          </a:bodyPr>
          <a:lstStyle/>
          <a:p>
            <a:r>
              <a:rPr lang="en-IN" dirty="0"/>
              <a:t>import </a:t>
            </a:r>
            <a:r>
              <a:rPr lang="en-IN" dirty="0" err="1"/>
              <a:t>numpy</a:t>
            </a:r>
            <a:r>
              <a:rPr lang="en-IN" dirty="0"/>
              <a:t> as np</a:t>
            </a:r>
          </a:p>
          <a:p>
            <a:r>
              <a:rPr lang="en-IN" dirty="0"/>
              <a:t>import </a:t>
            </a:r>
            <a:r>
              <a:rPr lang="en-IN" dirty="0" err="1"/>
              <a:t>matplotlib.pyplot</a:t>
            </a:r>
            <a:r>
              <a:rPr lang="en-IN" dirty="0"/>
              <a:t> as </a:t>
            </a:r>
            <a:r>
              <a:rPr lang="en-IN" dirty="0" err="1"/>
              <a:t>plt</a:t>
            </a:r>
            <a:endParaRPr lang="en-IN" dirty="0"/>
          </a:p>
          <a:p>
            <a:endParaRPr lang="en-IN" dirty="0"/>
          </a:p>
          <a:p>
            <a:endParaRPr lang="en-IN" dirty="0"/>
          </a:p>
          <a:p>
            <a:r>
              <a:rPr lang="en-IN" dirty="0"/>
              <a:t># creating the dataset</a:t>
            </a:r>
          </a:p>
          <a:p>
            <a:r>
              <a:rPr lang="en-IN" dirty="0"/>
              <a:t>data = {'C':20, 'C++':15, 'Java':30,</a:t>
            </a:r>
          </a:p>
          <a:p>
            <a:r>
              <a:rPr lang="en-IN" dirty="0"/>
              <a:t>		'Python':35}</a:t>
            </a:r>
          </a:p>
          <a:p>
            <a:r>
              <a:rPr lang="en-IN" dirty="0"/>
              <a:t>courses = list(</a:t>
            </a:r>
            <a:r>
              <a:rPr lang="en-IN" dirty="0" err="1"/>
              <a:t>data.keys</a:t>
            </a:r>
            <a:r>
              <a:rPr lang="en-IN" dirty="0"/>
              <a:t>())</a:t>
            </a:r>
          </a:p>
          <a:p>
            <a:r>
              <a:rPr lang="en-IN" dirty="0"/>
              <a:t>values = list(</a:t>
            </a:r>
            <a:r>
              <a:rPr lang="en-IN" dirty="0" err="1"/>
              <a:t>data.values</a:t>
            </a:r>
            <a:r>
              <a:rPr lang="en-IN" dirty="0"/>
              <a:t>())</a:t>
            </a:r>
          </a:p>
          <a:p>
            <a:endParaRPr lang="en-IN" dirty="0"/>
          </a:p>
          <a:p>
            <a:r>
              <a:rPr lang="en-IN" dirty="0"/>
              <a:t>fig = </a:t>
            </a:r>
            <a:r>
              <a:rPr lang="en-IN" dirty="0" err="1"/>
              <a:t>plt.figure</a:t>
            </a:r>
            <a:r>
              <a:rPr lang="en-IN" dirty="0"/>
              <a:t>(</a:t>
            </a:r>
            <a:r>
              <a:rPr lang="en-IN" dirty="0" err="1"/>
              <a:t>figsize</a:t>
            </a:r>
            <a:r>
              <a:rPr lang="en-IN" dirty="0"/>
              <a:t> = (10, 5))</a:t>
            </a:r>
          </a:p>
          <a:p>
            <a:endParaRPr lang="en-IN" dirty="0"/>
          </a:p>
          <a:p>
            <a:r>
              <a:rPr lang="en-IN" dirty="0"/>
              <a:t># creating the bar plot</a:t>
            </a:r>
          </a:p>
          <a:p>
            <a:r>
              <a:rPr lang="en-IN" dirty="0" err="1"/>
              <a:t>plt.bar</a:t>
            </a:r>
            <a:r>
              <a:rPr lang="en-IN" dirty="0"/>
              <a:t>(courses, values, </a:t>
            </a:r>
            <a:r>
              <a:rPr lang="en-IN" dirty="0" err="1"/>
              <a:t>color</a:t>
            </a:r>
            <a:r>
              <a:rPr lang="en-IN" dirty="0"/>
              <a:t> ='maroon',</a:t>
            </a:r>
          </a:p>
          <a:p>
            <a:r>
              <a:rPr lang="en-IN" dirty="0"/>
              <a:t>		width = 0.4)</a:t>
            </a:r>
          </a:p>
          <a:p>
            <a:endParaRPr lang="en-IN" dirty="0"/>
          </a:p>
          <a:p>
            <a:r>
              <a:rPr lang="en-IN" dirty="0" err="1"/>
              <a:t>plt.xlabel</a:t>
            </a:r>
            <a:r>
              <a:rPr lang="en-IN" dirty="0"/>
              <a:t>("Courses offered")</a:t>
            </a:r>
          </a:p>
          <a:p>
            <a:r>
              <a:rPr lang="en-IN" dirty="0" err="1"/>
              <a:t>plt.ylabel</a:t>
            </a:r>
            <a:r>
              <a:rPr lang="en-IN" dirty="0"/>
              <a:t>("No. of students enrolled")</a:t>
            </a:r>
          </a:p>
          <a:p>
            <a:r>
              <a:rPr lang="en-IN" dirty="0" err="1"/>
              <a:t>plt.title</a:t>
            </a:r>
            <a:r>
              <a:rPr lang="en-IN" dirty="0"/>
              <a:t>("Students enrolled in different courses")</a:t>
            </a:r>
          </a:p>
          <a:p>
            <a:endParaRPr lang="en-IN" dirty="0"/>
          </a:p>
          <a:p>
            <a:r>
              <a:rPr lang="en-IN" dirty="0"/>
              <a:t>for </a:t>
            </a:r>
            <a:r>
              <a:rPr lang="en-IN" dirty="0" err="1"/>
              <a:t>i</a:t>
            </a:r>
            <a:r>
              <a:rPr lang="en-IN" dirty="0"/>
              <a:t> in range(</a:t>
            </a:r>
            <a:r>
              <a:rPr lang="en-IN" dirty="0" err="1"/>
              <a:t>len</a:t>
            </a:r>
            <a:r>
              <a:rPr lang="en-IN" dirty="0"/>
              <a:t>(courses)):</a:t>
            </a:r>
          </a:p>
          <a:p>
            <a:r>
              <a:rPr lang="en-IN" dirty="0"/>
              <a:t>        </a:t>
            </a:r>
            <a:r>
              <a:rPr lang="en-IN" dirty="0" err="1"/>
              <a:t>plt.text</a:t>
            </a:r>
            <a:r>
              <a:rPr lang="en-IN" dirty="0"/>
              <a:t>(</a:t>
            </a:r>
            <a:r>
              <a:rPr lang="en-IN" dirty="0" err="1"/>
              <a:t>i,values</a:t>
            </a:r>
            <a:r>
              <a:rPr lang="en-IN" dirty="0"/>
              <a:t>[</a:t>
            </a:r>
            <a:r>
              <a:rPr lang="en-IN" dirty="0" err="1"/>
              <a:t>i</a:t>
            </a:r>
            <a:r>
              <a:rPr lang="en-IN" dirty="0"/>
              <a:t>],values[</a:t>
            </a:r>
            <a:r>
              <a:rPr lang="en-IN" dirty="0" err="1"/>
              <a:t>i</a:t>
            </a:r>
            <a:r>
              <a:rPr lang="en-IN" dirty="0"/>
              <a:t>])</a:t>
            </a:r>
          </a:p>
          <a:p>
            <a:endParaRPr lang="en-IN" dirty="0"/>
          </a:p>
          <a:p>
            <a:r>
              <a:rPr lang="en-IN" dirty="0" err="1"/>
              <a:t>plt.show</a:t>
            </a:r>
            <a:r>
              <a:rPr lang="en-IN" dirty="0"/>
              <a:t>()</a:t>
            </a:r>
          </a:p>
        </p:txBody>
      </p:sp>
    </p:spTree>
    <p:extLst>
      <p:ext uri="{BB962C8B-B14F-4D97-AF65-F5344CB8AC3E}">
        <p14:creationId xmlns:p14="http://schemas.microsoft.com/office/powerpoint/2010/main" val="11745624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83AFB-D8BB-1EFE-353F-6E47491EDC98}"/>
              </a:ext>
            </a:extLst>
          </p:cNvPr>
          <p:cNvSpPr>
            <a:spLocks noGrp="1"/>
          </p:cNvSpPr>
          <p:nvPr>
            <p:ph type="title"/>
          </p:nvPr>
        </p:nvSpPr>
        <p:spPr/>
        <p:txBody>
          <a:bodyPr/>
          <a:lstStyle/>
          <a:p>
            <a:r>
              <a:rPr lang="en-IN" dirty="0"/>
              <a:t>Pie Chart </a:t>
            </a:r>
          </a:p>
        </p:txBody>
      </p:sp>
      <p:sp>
        <p:nvSpPr>
          <p:cNvPr id="3" name="Content Placeholder 2">
            <a:extLst>
              <a:ext uri="{FF2B5EF4-FFF2-40B4-BE49-F238E27FC236}">
                <a16:creationId xmlns:a16="http://schemas.microsoft.com/office/drawing/2014/main" id="{B9125362-5D23-BAC3-DFCF-2C6FC42F88E0}"/>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2883459E-D50D-30B6-C250-3BC1B10B1AD4}"/>
              </a:ext>
            </a:extLst>
          </p:cNvPr>
          <p:cNvPicPr>
            <a:picLocks noChangeAspect="1"/>
          </p:cNvPicPr>
          <p:nvPr/>
        </p:nvPicPr>
        <p:blipFill>
          <a:blip r:embed="rId2"/>
          <a:stretch>
            <a:fillRect/>
          </a:stretch>
        </p:blipFill>
        <p:spPr>
          <a:xfrm>
            <a:off x="2501203" y="1908861"/>
            <a:ext cx="5823249" cy="4184865"/>
          </a:xfrm>
          <a:prstGeom prst="rect">
            <a:avLst/>
          </a:prstGeom>
        </p:spPr>
      </p:pic>
    </p:spTree>
    <p:extLst>
      <p:ext uri="{BB962C8B-B14F-4D97-AF65-F5344CB8AC3E}">
        <p14:creationId xmlns:p14="http://schemas.microsoft.com/office/powerpoint/2010/main" val="3002258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4F9C0-B68C-5A32-BDA6-17DEE18C51C2}"/>
              </a:ext>
            </a:extLst>
          </p:cNvPr>
          <p:cNvSpPr>
            <a:spLocks noGrp="1"/>
          </p:cNvSpPr>
          <p:nvPr>
            <p:ph type="title"/>
          </p:nvPr>
        </p:nvSpPr>
        <p:spPr/>
        <p:txBody>
          <a:bodyPr/>
          <a:lstStyle/>
          <a:p>
            <a:r>
              <a:rPr lang="en-IN" dirty="0"/>
              <a:t>Pie Chart in Excel</a:t>
            </a:r>
          </a:p>
        </p:txBody>
      </p:sp>
      <p:sp>
        <p:nvSpPr>
          <p:cNvPr id="3" name="Content Placeholder 2">
            <a:extLst>
              <a:ext uri="{FF2B5EF4-FFF2-40B4-BE49-F238E27FC236}">
                <a16:creationId xmlns:a16="http://schemas.microsoft.com/office/drawing/2014/main" id="{0CF4871D-6F00-E4E4-4ED8-F1BDFFB21A15}"/>
              </a:ext>
            </a:extLst>
          </p:cNvPr>
          <p:cNvSpPr>
            <a:spLocks noGrp="1"/>
          </p:cNvSpPr>
          <p:nvPr>
            <p:ph idx="1"/>
          </p:nvPr>
        </p:nvSpPr>
        <p:spPr/>
        <p:txBody>
          <a:bodyPr/>
          <a:lstStyle/>
          <a:p>
            <a:r>
              <a:rPr lang="en-IN" dirty="0"/>
              <a:t>https://www.excel-easy.com/examples/pie-chart.html</a:t>
            </a:r>
          </a:p>
        </p:txBody>
      </p:sp>
    </p:spTree>
    <p:extLst>
      <p:ext uri="{BB962C8B-B14F-4D97-AF65-F5344CB8AC3E}">
        <p14:creationId xmlns:p14="http://schemas.microsoft.com/office/powerpoint/2010/main" val="3367179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C6034-D8E7-27A3-F32F-18D4B9F20D13}"/>
              </a:ext>
            </a:extLst>
          </p:cNvPr>
          <p:cNvSpPr>
            <a:spLocks noGrp="1"/>
          </p:cNvSpPr>
          <p:nvPr>
            <p:ph type="title"/>
          </p:nvPr>
        </p:nvSpPr>
        <p:spPr/>
        <p:txBody>
          <a:bodyPr/>
          <a:lstStyle/>
          <a:p>
            <a:r>
              <a:rPr lang="en-IN" dirty="0"/>
              <a:t>pieChart.py</a:t>
            </a:r>
          </a:p>
        </p:txBody>
      </p:sp>
      <p:sp>
        <p:nvSpPr>
          <p:cNvPr id="3" name="Content Placeholder 2">
            <a:extLst>
              <a:ext uri="{FF2B5EF4-FFF2-40B4-BE49-F238E27FC236}">
                <a16:creationId xmlns:a16="http://schemas.microsoft.com/office/drawing/2014/main" id="{4D9D338D-D8BF-279C-2ED3-704B173676E4}"/>
              </a:ext>
            </a:extLst>
          </p:cNvPr>
          <p:cNvSpPr>
            <a:spLocks noGrp="1"/>
          </p:cNvSpPr>
          <p:nvPr>
            <p:ph idx="1"/>
          </p:nvPr>
        </p:nvSpPr>
        <p:spPr/>
        <p:txBody>
          <a:bodyPr>
            <a:normAutofit fontScale="25000" lnSpcReduction="20000"/>
          </a:bodyPr>
          <a:lstStyle/>
          <a:p>
            <a:r>
              <a:rPr lang="en-IN" dirty="0"/>
              <a:t># Import the required library  </a:t>
            </a:r>
          </a:p>
          <a:p>
            <a:r>
              <a:rPr lang="en-IN" dirty="0"/>
              <a:t>import pandas as pd  </a:t>
            </a:r>
          </a:p>
          <a:p>
            <a:r>
              <a:rPr lang="en-IN" dirty="0"/>
              <a:t>import </a:t>
            </a:r>
            <a:r>
              <a:rPr lang="en-IN" dirty="0" err="1"/>
              <a:t>numpy</a:t>
            </a:r>
            <a:r>
              <a:rPr lang="en-IN" dirty="0"/>
              <a:t> as np</a:t>
            </a:r>
          </a:p>
          <a:p>
            <a:r>
              <a:rPr lang="en-IN" dirty="0"/>
              <a:t>import seaborn as </a:t>
            </a:r>
            <a:r>
              <a:rPr lang="en-IN" dirty="0" err="1"/>
              <a:t>sns</a:t>
            </a:r>
            <a:endParaRPr lang="en-IN" dirty="0"/>
          </a:p>
          <a:p>
            <a:r>
              <a:rPr lang="en-IN" dirty="0"/>
              <a:t>import </a:t>
            </a:r>
            <a:r>
              <a:rPr lang="en-IN" dirty="0" err="1"/>
              <a:t>matplotlib.pyplot</a:t>
            </a:r>
            <a:r>
              <a:rPr lang="en-IN" dirty="0"/>
              <a:t> as </a:t>
            </a:r>
            <a:r>
              <a:rPr lang="en-IN" dirty="0" err="1"/>
              <a:t>plt</a:t>
            </a:r>
            <a:r>
              <a:rPr lang="en-IN" dirty="0"/>
              <a:t>  </a:t>
            </a:r>
          </a:p>
          <a:p>
            <a:endParaRPr lang="en-IN" dirty="0"/>
          </a:p>
          <a:p>
            <a:r>
              <a:rPr lang="en-IN" dirty="0"/>
              <a:t># load the dataset </a:t>
            </a:r>
          </a:p>
          <a:p>
            <a:r>
              <a:rPr lang="en-IN" dirty="0" err="1"/>
              <a:t>df</a:t>
            </a:r>
            <a:r>
              <a:rPr lang="en-IN" dirty="0"/>
              <a:t> = </a:t>
            </a:r>
            <a:r>
              <a:rPr lang="en-IN" dirty="0" err="1"/>
              <a:t>pd.read_csv</a:t>
            </a:r>
            <a:r>
              <a:rPr lang="en-IN" dirty="0"/>
              <a:t>("StatFun2_4_1.csv")  </a:t>
            </a:r>
          </a:p>
          <a:p>
            <a:endParaRPr lang="en-IN" dirty="0"/>
          </a:p>
          <a:p>
            <a:r>
              <a:rPr lang="en-IN" dirty="0"/>
              <a:t># Create a relative frequency table of location</a:t>
            </a:r>
          </a:p>
          <a:p>
            <a:r>
              <a:rPr lang="en-IN" dirty="0" err="1"/>
              <a:t>df_loc</a:t>
            </a:r>
            <a:r>
              <a:rPr lang="en-IN" dirty="0"/>
              <a:t> = </a:t>
            </a:r>
            <a:r>
              <a:rPr lang="en-IN" dirty="0" err="1"/>
              <a:t>pd.DataFrame</a:t>
            </a:r>
            <a:r>
              <a:rPr lang="en-IN" dirty="0"/>
              <a:t>(</a:t>
            </a:r>
            <a:r>
              <a:rPr lang="en-IN" dirty="0" err="1"/>
              <a:t>df</a:t>
            </a:r>
            <a:r>
              <a:rPr lang="en-IN" dirty="0"/>
              <a:t>['location'].</a:t>
            </a:r>
            <a:r>
              <a:rPr lang="en-IN" dirty="0" err="1"/>
              <a:t>value_counts</a:t>
            </a:r>
            <a:r>
              <a:rPr lang="en-IN" dirty="0"/>
              <a:t>()/</a:t>
            </a:r>
            <a:r>
              <a:rPr lang="en-IN" dirty="0" err="1"/>
              <a:t>len</a:t>
            </a:r>
            <a:r>
              <a:rPr lang="en-IN" dirty="0"/>
              <a:t>(</a:t>
            </a:r>
            <a:r>
              <a:rPr lang="en-IN" dirty="0" err="1"/>
              <a:t>df</a:t>
            </a:r>
            <a:r>
              <a:rPr lang="en-IN" dirty="0"/>
              <a:t>))</a:t>
            </a:r>
          </a:p>
          <a:p>
            <a:r>
              <a:rPr lang="en-IN" dirty="0" err="1"/>
              <a:t>df_loc</a:t>
            </a:r>
            <a:endParaRPr lang="en-IN" dirty="0"/>
          </a:p>
          <a:p>
            <a:endParaRPr lang="en-IN" dirty="0"/>
          </a:p>
          <a:p>
            <a:r>
              <a:rPr lang="en-IN" dirty="0"/>
              <a:t># Create a column "city"</a:t>
            </a:r>
          </a:p>
          <a:p>
            <a:r>
              <a:rPr lang="en-IN" dirty="0" err="1"/>
              <a:t>df_loc</a:t>
            </a:r>
            <a:r>
              <a:rPr lang="en-IN" dirty="0"/>
              <a:t>['city'] = </a:t>
            </a:r>
            <a:r>
              <a:rPr lang="en-IN" dirty="0" err="1"/>
              <a:t>df_loc.index</a:t>
            </a:r>
            <a:endParaRPr lang="en-IN" dirty="0"/>
          </a:p>
          <a:p>
            <a:r>
              <a:rPr lang="en-IN" dirty="0" err="1"/>
              <a:t>df_loc</a:t>
            </a:r>
            <a:endParaRPr lang="en-IN" dirty="0"/>
          </a:p>
          <a:p>
            <a:endParaRPr lang="en-IN" dirty="0"/>
          </a:p>
          <a:p>
            <a:r>
              <a:rPr lang="en-IN" dirty="0"/>
              <a:t># Create a pie chart of location proportion</a:t>
            </a:r>
          </a:p>
          <a:p>
            <a:r>
              <a:rPr lang="en-IN" dirty="0" err="1"/>
              <a:t>plt.rcParams</a:t>
            </a:r>
            <a:r>
              <a:rPr lang="en-IN" dirty="0"/>
              <a:t>['</a:t>
            </a:r>
            <a:r>
              <a:rPr lang="en-IN" dirty="0" err="1"/>
              <a:t>figure.figsize</a:t>
            </a:r>
            <a:r>
              <a:rPr lang="en-IN" dirty="0"/>
              <a:t>'] = (6,6)</a:t>
            </a:r>
          </a:p>
          <a:p>
            <a:endParaRPr lang="en-IN" dirty="0"/>
          </a:p>
          <a:p>
            <a:r>
              <a:rPr lang="en-IN" dirty="0"/>
              <a:t>fig = </a:t>
            </a:r>
            <a:r>
              <a:rPr lang="en-IN" dirty="0" err="1"/>
              <a:t>plt.figure</a:t>
            </a:r>
            <a:r>
              <a:rPr lang="en-IN" dirty="0"/>
              <a:t>()</a:t>
            </a:r>
          </a:p>
          <a:p>
            <a:r>
              <a:rPr lang="en-IN" dirty="0" err="1"/>
              <a:t>ax</a:t>
            </a:r>
            <a:r>
              <a:rPr lang="en-IN" dirty="0"/>
              <a:t> = </a:t>
            </a:r>
            <a:r>
              <a:rPr lang="en-IN" dirty="0" err="1"/>
              <a:t>fig.add_subplot</a:t>
            </a:r>
            <a:r>
              <a:rPr lang="en-IN" dirty="0"/>
              <a:t>(1, 1, 1)</a:t>
            </a:r>
          </a:p>
          <a:p>
            <a:r>
              <a:rPr lang="en-IN" dirty="0" err="1"/>
              <a:t>ax.pie</a:t>
            </a:r>
            <a:r>
              <a:rPr lang="en-IN" dirty="0"/>
              <a:t>(</a:t>
            </a:r>
            <a:r>
              <a:rPr lang="en-IN" dirty="0" err="1"/>
              <a:t>df_loc</a:t>
            </a:r>
            <a:r>
              <a:rPr lang="en-IN" dirty="0"/>
              <a:t>['location'], labels=</a:t>
            </a:r>
            <a:r>
              <a:rPr lang="en-IN" dirty="0" err="1"/>
              <a:t>df_loc</a:t>
            </a:r>
            <a:r>
              <a:rPr lang="en-IN" dirty="0"/>
              <a:t>['city'], </a:t>
            </a:r>
            <a:r>
              <a:rPr lang="en-IN" dirty="0" err="1"/>
              <a:t>autopct</a:t>
            </a:r>
            <a:r>
              <a:rPr lang="en-IN" dirty="0"/>
              <a:t>="%1.1f%%")</a:t>
            </a:r>
          </a:p>
          <a:p>
            <a:endParaRPr lang="en-IN" dirty="0"/>
          </a:p>
          <a:p>
            <a:r>
              <a:rPr lang="en-IN" dirty="0" err="1"/>
              <a:t>plt.show</a:t>
            </a:r>
            <a:r>
              <a:rPr lang="en-IN" dirty="0"/>
              <a:t>()</a:t>
            </a:r>
          </a:p>
        </p:txBody>
      </p:sp>
    </p:spTree>
    <p:extLst>
      <p:ext uri="{BB962C8B-B14F-4D97-AF65-F5344CB8AC3E}">
        <p14:creationId xmlns:p14="http://schemas.microsoft.com/office/powerpoint/2010/main" val="25363570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F76A-982A-05FD-0BBA-1FBC6497E840}"/>
              </a:ext>
            </a:extLst>
          </p:cNvPr>
          <p:cNvSpPr>
            <a:spLocks noGrp="1"/>
          </p:cNvSpPr>
          <p:nvPr>
            <p:ph type="title"/>
          </p:nvPr>
        </p:nvSpPr>
        <p:spPr/>
        <p:txBody>
          <a:bodyPr/>
          <a:lstStyle/>
          <a:p>
            <a:r>
              <a:rPr lang="en-IN" dirty="0"/>
              <a:t>Constructing a Bar Chart: Dataset</a:t>
            </a:r>
          </a:p>
        </p:txBody>
      </p:sp>
      <p:sp>
        <p:nvSpPr>
          <p:cNvPr id="3" name="Content Placeholder 2">
            <a:extLst>
              <a:ext uri="{FF2B5EF4-FFF2-40B4-BE49-F238E27FC236}">
                <a16:creationId xmlns:a16="http://schemas.microsoft.com/office/drawing/2014/main" id="{A17C1AB5-D09D-4652-15BF-12AF423D463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7B7C4DA-B8F9-9CEF-8AAD-8ED3C85408D5}"/>
              </a:ext>
            </a:extLst>
          </p:cNvPr>
          <p:cNvPicPr>
            <a:picLocks noChangeAspect="1"/>
          </p:cNvPicPr>
          <p:nvPr/>
        </p:nvPicPr>
        <p:blipFill>
          <a:blip r:embed="rId2"/>
          <a:stretch>
            <a:fillRect/>
          </a:stretch>
        </p:blipFill>
        <p:spPr>
          <a:xfrm>
            <a:off x="4308501" y="1257850"/>
            <a:ext cx="4246919" cy="5446049"/>
          </a:xfrm>
          <a:prstGeom prst="rect">
            <a:avLst/>
          </a:prstGeom>
        </p:spPr>
      </p:pic>
    </p:spTree>
    <p:extLst>
      <p:ext uri="{BB962C8B-B14F-4D97-AF65-F5344CB8AC3E}">
        <p14:creationId xmlns:p14="http://schemas.microsoft.com/office/powerpoint/2010/main" val="1940307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80DD7-C6E7-36A6-A19C-BA99F869A593}"/>
              </a:ext>
            </a:extLst>
          </p:cNvPr>
          <p:cNvSpPr>
            <a:spLocks noGrp="1"/>
          </p:cNvSpPr>
          <p:nvPr>
            <p:ph type="title"/>
          </p:nvPr>
        </p:nvSpPr>
        <p:spPr/>
        <p:txBody>
          <a:bodyPr/>
          <a:lstStyle/>
          <a:p>
            <a:r>
              <a:rPr lang="en-IN" dirty="0"/>
              <a:t>Operational and </a:t>
            </a:r>
            <a:r>
              <a:rPr lang="en-IN" b="1" dirty="0"/>
              <a:t>Analytical </a:t>
            </a:r>
            <a:r>
              <a:rPr lang="en-IN" dirty="0"/>
              <a:t>Systems</a:t>
            </a:r>
          </a:p>
        </p:txBody>
      </p:sp>
      <p:sp>
        <p:nvSpPr>
          <p:cNvPr id="3" name="Content Placeholder 2">
            <a:extLst>
              <a:ext uri="{FF2B5EF4-FFF2-40B4-BE49-F238E27FC236}">
                <a16:creationId xmlns:a16="http://schemas.microsoft.com/office/drawing/2014/main" id="{9327F918-4D6E-562D-D8D6-7637A34D13F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F394D27-5244-2EBC-8588-BA6946AEA703}"/>
              </a:ext>
            </a:extLst>
          </p:cNvPr>
          <p:cNvPicPr>
            <a:picLocks noChangeAspect="1"/>
          </p:cNvPicPr>
          <p:nvPr/>
        </p:nvPicPr>
        <p:blipFill>
          <a:blip r:embed="rId2"/>
          <a:stretch>
            <a:fillRect/>
          </a:stretch>
        </p:blipFill>
        <p:spPr>
          <a:xfrm>
            <a:off x="1192659" y="1967501"/>
            <a:ext cx="8649984" cy="4045740"/>
          </a:xfrm>
          <a:prstGeom prst="rect">
            <a:avLst/>
          </a:prstGeom>
        </p:spPr>
      </p:pic>
    </p:spTree>
    <p:extLst>
      <p:ext uri="{BB962C8B-B14F-4D97-AF65-F5344CB8AC3E}">
        <p14:creationId xmlns:p14="http://schemas.microsoft.com/office/powerpoint/2010/main" val="32695479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F76A-982A-05FD-0BBA-1FBC6497E840}"/>
              </a:ext>
            </a:extLst>
          </p:cNvPr>
          <p:cNvSpPr>
            <a:spLocks noGrp="1"/>
          </p:cNvSpPr>
          <p:nvPr>
            <p:ph type="title"/>
          </p:nvPr>
        </p:nvSpPr>
        <p:spPr/>
        <p:txBody>
          <a:bodyPr/>
          <a:lstStyle/>
          <a:p>
            <a:r>
              <a:rPr lang="en-IN" dirty="0"/>
              <a:t>Summary Table (Frequency Table) and Bar Graph</a:t>
            </a:r>
          </a:p>
        </p:txBody>
      </p:sp>
      <p:sp>
        <p:nvSpPr>
          <p:cNvPr id="3" name="Content Placeholder 2">
            <a:extLst>
              <a:ext uri="{FF2B5EF4-FFF2-40B4-BE49-F238E27FC236}">
                <a16:creationId xmlns:a16="http://schemas.microsoft.com/office/drawing/2014/main" id="{A17C1AB5-D09D-4652-15BF-12AF423D4639}"/>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237189A2-4B23-7A6A-0534-D769A0B48BA6}"/>
              </a:ext>
            </a:extLst>
          </p:cNvPr>
          <p:cNvPicPr>
            <a:picLocks noChangeAspect="1"/>
          </p:cNvPicPr>
          <p:nvPr/>
        </p:nvPicPr>
        <p:blipFill>
          <a:blip r:embed="rId2"/>
          <a:stretch>
            <a:fillRect/>
          </a:stretch>
        </p:blipFill>
        <p:spPr>
          <a:xfrm>
            <a:off x="964289" y="2373009"/>
            <a:ext cx="3914824" cy="3207983"/>
          </a:xfrm>
          <a:prstGeom prst="rect">
            <a:avLst/>
          </a:prstGeom>
        </p:spPr>
      </p:pic>
      <p:pic>
        <p:nvPicPr>
          <p:cNvPr id="8" name="Picture 7">
            <a:extLst>
              <a:ext uri="{FF2B5EF4-FFF2-40B4-BE49-F238E27FC236}">
                <a16:creationId xmlns:a16="http://schemas.microsoft.com/office/drawing/2014/main" id="{B9FB3805-277C-64C5-5510-95F27584FC16}"/>
              </a:ext>
            </a:extLst>
          </p:cNvPr>
          <p:cNvPicPr>
            <a:picLocks noChangeAspect="1"/>
          </p:cNvPicPr>
          <p:nvPr/>
        </p:nvPicPr>
        <p:blipFill>
          <a:blip r:embed="rId3"/>
          <a:stretch>
            <a:fillRect/>
          </a:stretch>
        </p:blipFill>
        <p:spPr>
          <a:xfrm>
            <a:off x="5449319" y="2018376"/>
            <a:ext cx="5532488" cy="3846396"/>
          </a:xfrm>
          <a:prstGeom prst="rect">
            <a:avLst/>
          </a:prstGeom>
        </p:spPr>
      </p:pic>
    </p:spTree>
    <p:extLst>
      <p:ext uri="{BB962C8B-B14F-4D97-AF65-F5344CB8AC3E}">
        <p14:creationId xmlns:p14="http://schemas.microsoft.com/office/powerpoint/2010/main" val="3133932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38B90-6C9C-0A46-6FB9-8E6EE8F867F8}"/>
              </a:ext>
            </a:extLst>
          </p:cNvPr>
          <p:cNvSpPr>
            <a:spLocks noGrp="1"/>
          </p:cNvSpPr>
          <p:nvPr>
            <p:ph type="title"/>
          </p:nvPr>
        </p:nvSpPr>
        <p:spPr/>
        <p:txBody>
          <a:bodyPr/>
          <a:lstStyle/>
          <a:p>
            <a:r>
              <a:rPr lang="en-IN" dirty="0"/>
              <a:t>Creating a Frequency Table in Python</a:t>
            </a:r>
          </a:p>
        </p:txBody>
      </p:sp>
      <p:sp>
        <p:nvSpPr>
          <p:cNvPr id="3" name="Content Placeholder 2">
            <a:extLst>
              <a:ext uri="{FF2B5EF4-FFF2-40B4-BE49-F238E27FC236}">
                <a16:creationId xmlns:a16="http://schemas.microsoft.com/office/drawing/2014/main" id="{E09D5009-5DBB-682E-FA53-F6B72612596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0C58CAD-2A02-CDC4-9DBF-D48F688757F0}"/>
              </a:ext>
            </a:extLst>
          </p:cNvPr>
          <p:cNvPicPr>
            <a:picLocks noChangeAspect="1"/>
          </p:cNvPicPr>
          <p:nvPr/>
        </p:nvPicPr>
        <p:blipFill>
          <a:blip r:embed="rId2"/>
          <a:stretch>
            <a:fillRect/>
          </a:stretch>
        </p:blipFill>
        <p:spPr>
          <a:xfrm>
            <a:off x="1107992" y="1949373"/>
            <a:ext cx="9895630" cy="3975313"/>
          </a:xfrm>
          <a:prstGeom prst="rect">
            <a:avLst/>
          </a:prstGeom>
        </p:spPr>
      </p:pic>
    </p:spTree>
    <p:extLst>
      <p:ext uri="{BB962C8B-B14F-4D97-AF65-F5344CB8AC3E}">
        <p14:creationId xmlns:p14="http://schemas.microsoft.com/office/powerpoint/2010/main" val="35159470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5209-85E5-3678-9A6D-9A84D35D0B30}"/>
              </a:ext>
            </a:extLst>
          </p:cNvPr>
          <p:cNvSpPr>
            <a:spLocks noGrp="1"/>
          </p:cNvSpPr>
          <p:nvPr>
            <p:ph type="title"/>
          </p:nvPr>
        </p:nvSpPr>
        <p:spPr/>
        <p:txBody>
          <a:bodyPr/>
          <a:lstStyle/>
          <a:p>
            <a:r>
              <a:rPr lang="en-IN" dirty="0"/>
              <a:t>Frequency Table in Excel</a:t>
            </a:r>
          </a:p>
        </p:txBody>
      </p:sp>
      <p:sp>
        <p:nvSpPr>
          <p:cNvPr id="3" name="Content Placeholder 2">
            <a:extLst>
              <a:ext uri="{FF2B5EF4-FFF2-40B4-BE49-F238E27FC236}">
                <a16:creationId xmlns:a16="http://schemas.microsoft.com/office/drawing/2014/main" id="{3A1CE289-5A72-D7A9-F978-FA0030414A85}"/>
              </a:ext>
            </a:extLst>
          </p:cNvPr>
          <p:cNvSpPr>
            <a:spLocks noGrp="1"/>
          </p:cNvSpPr>
          <p:nvPr>
            <p:ph idx="1"/>
          </p:nvPr>
        </p:nvSpPr>
        <p:spPr/>
        <p:txBody>
          <a:bodyPr/>
          <a:lstStyle/>
          <a:p>
            <a:r>
              <a:rPr lang="en-IN" dirty="0"/>
              <a:t>https://www.excel-easy.com/examples/frequency-distribution.html</a:t>
            </a:r>
          </a:p>
        </p:txBody>
      </p:sp>
    </p:spTree>
    <p:extLst>
      <p:ext uri="{BB962C8B-B14F-4D97-AF65-F5344CB8AC3E}">
        <p14:creationId xmlns:p14="http://schemas.microsoft.com/office/powerpoint/2010/main" val="32530467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1FF8-67AF-EF62-CA39-040C0A073998}"/>
              </a:ext>
            </a:extLst>
          </p:cNvPr>
          <p:cNvSpPr>
            <a:spLocks noGrp="1"/>
          </p:cNvSpPr>
          <p:nvPr>
            <p:ph type="title"/>
          </p:nvPr>
        </p:nvSpPr>
        <p:spPr/>
        <p:txBody>
          <a:bodyPr/>
          <a:lstStyle/>
          <a:p>
            <a:r>
              <a:rPr lang="en-IN" dirty="0"/>
              <a:t>frequencyTable.py </a:t>
            </a:r>
            <a:r>
              <a:rPr lang="en-IN" sz="2400" dirty="0"/>
              <a:t>(</a:t>
            </a:r>
            <a:r>
              <a:rPr lang="en-IN" sz="2400" i="1" dirty="0"/>
              <a:t>pip install pandas </a:t>
            </a:r>
            <a:r>
              <a:rPr lang="en-IN" sz="2400" dirty="0"/>
              <a:t>and </a:t>
            </a:r>
            <a:r>
              <a:rPr lang="en-IN" sz="2400" i="1" dirty="0"/>
              <a:t>pip install </a:t>
            </a:r>
            <a:r>
              <a:rPr lang="en-IN" sz="2400" i="1" dirty="0" err="1"/>
              <a:t>numpy</a:t>
            </a:r>
            <a:r>
              <a:rPr lang="en-IN" sz="2400" dirty="0"/>
              <a:t> first)</a:t>
            </a:r>
            <a:endParaRPr lang="en-IN" dirty="0"/>
          </a:p>
        </p:txBody>
      </p:sp>
      <p:sp>
        <p:nvSpPr>
          <p:cNvPr id="3" name="Content Placeholder 2">
            <a:extLst>
              <a:ext uri="{FF2B5EF4-FFF2-40B4-BE49-F238E27FC236}">
                <a16:creationId xmlns:a16="http://schemas.microsoft.com/office/drawing/2014/main" id="{24FFF2FC-839C-1B35-EF5F-BD62FFC96E3E}"/>
              </a:ext>
            </a:extLst>
          </p:cNvPr>
          <p:cNvSpPr>
            <a:spLocks noGrp="1"/>
          </p:cNvSpPr>
          <p:nvPr>
            <p:ph idx="1"/>
          </p:nvPr>
        </p:nvSpPr>
        <p:spPr/>
        <p:txBody>
          <a:bodyPr>
            <a:normAutofit fontScale="25000" lnSpcReduction="20000"/>
          </a:bodyPr>
          <a:lstStyle/>
          <a:p>
            <a:r>
              <a:rPr lang="en-IN" dirty="0"/>
              <a:t># Import libraries</a:t>
            </a:r>
          </a:p>
          <a:p>
            <a:r>
              <a:rPr lang="en-IN" dirty="0"/>
              <a:t>import pandas as pd</a:t>
            </a:r>
          </a:p>
          <a:p>
            <a:r>
              <a:rPr lang="en-IN" dirty="0"/>
              <a:t>import </a:t>
            </a:r>
            <a:r>
              <a:rPr lang="en-IN" dirty="0" err="1"/>
              <a:t>numpy</a:t>
            </a:r>
            <a:r>
              <a:rPr lang="en-IN" dirty="0"/>
              <a:t> as np</a:t>
            </a:r>
          </a:p>
          <a:p>
            <a:endParaRPr lang="en-IN" dirty="0"/>
          </a:p>
          <a:p>
            <a:r>
              <a:rPr lang="en-IN" dirty="0"/>
              <a:t># Load the data</a:t>
            </a:r>
          </a:p>
          <a:p>
            <a:r>
              <a:rPr lang="en-IN" dirty="0" err="1"/>
              <a:t>df</a:t>
            </a:r>
            <a:r>
              <a:rPr lang="en-IN" dirty="0"/>
              <a:t> = </a:t>
            </a:r>
            <a:r>
              <a:rPr lang="en-IN" dirty="0" err="1"/>
              <a:t>pd.read_csv</a:t>
            </a:r>
            <a:r>
              <a:rPr lang="en-IN" dirty="0"/>
              <a:t>("StatFun2_1_1.csv")</a:t>
            </a:r>
          </a:p>
          <a:p>
            <a:endParaRPr lang="en-IN" dirty="0"/>
          </a:p>
          <a:p>
            <a:r>
              <a:rPr lang="en-IN" dirty="0"/>
              <a:t>def </a:t>
            </a:r>
            <a:r>
              <a:rPr lang="en-IN" dirty="0" err="1"/>
              <a:t>Frequency_Table</a:t>
            </a:r>
            <a:r>
              <a:rPr lang="en-IN" dirty="0"/>
              <a:t>(data, </a:t>
            </a:r>
            <a:r>
              <a:rPr lang="en-IN" dirty="0" err="1"/>
              <a:t>class_width</a:t>
            </a:r>
            <a:r>
              <a:rPr lang="en-IN" dirty="0"/>
              <a:t>):</a:t>
            </a:r>
          </a:p>
          <a:p>
            <a:r>
              <a:rPr lang="en-IN" dirty="0"/>
              <a:t>    bins = </a:t>
            </a:r>
            <a:r>
              <a:rPr lang="en-IN" dirty="0" err="1"/>
              <a:t>np.arange</a:t>
            </a:r>
            <a:r>
              <a:rPr lang="en-IN" dirty="0"/>
              <a:t>(0, </a:t>
            </a:r>
            <a:r>
              <a:rPr lang="en-IN" dirty="0" err="1"/>
              <a:t>data.max</a:t>
            </a:r>
            <a:r>
              <a:rPr lang="en-IN" dirty="0"/>
              <a:t>() + 1 + </a:t>
            </a:r>
            <a:r>
              <a:rPr lang="en-IN" dirty="0" err="1"/>
              <a:t>class_width</a:t>
            </a:r>
            <a:r>
              <a:rPr lang="en-IN" dirty="0"/>
              <a:t>, </a:t>
            </a:r>
            <a:r>
              <a:rPr lang="en-IN" dirty="0" err="1"/>
              <a:t>class_width</a:t>
            </a:r>
            <a:r>
              <a:rPr lang="en-IN" dirty="0"/>
              <a:t>)</a:t>
            </a:r>
          </a:p>
          <a:p>
            <a:r>
              <a:rPr lang="en-IN" dirty="0"/>
              <a:t>    </a:t>
            </a:r>
            <a:r>
              <a:rPr lang="en-IN" dirty="0" err="1"/>
              <a:t>freq</a:t>
            </a:r>
            <a:r>
              <a:rPr lang="en-IN" dirty="0"/>
              <a:t> = </a:t>
            </a:r>
            <a:r>
              <a:rPr lang="en-IN" dirty="0" err="1"/>
              <a:t>np.histogram</a:t>
            </a:r>
            <a:r>
              <a:rPr lang="en-IN" dirty="0"/>
              <a:t>(data, bins)[0]</a:t>
            </a:r>
          </a:p>
          <a:p>
            <a:r>
              <a:rPr lang="en-IN" dirty="0"/>
              <a:t>    </a:t>
            </a:r>
            <a:r>
              <a:rPr lang="en-IN" dirty="0" err="1"/>
              <a:t>cumsum</a:t>
            </a:r>
            <a:r>
              <a:rPr lang="en-IN" dirty="0"/>
              <a:t> = </a:t>
            </a:r>
            <a:r>
              <a:rPr lang="en-IN" dirty="0" err="1"/>
              <a:t>freq.cumsum</a:t>
            </a:r>
            <a:r>
              <a:rPr lang="en-IN" dirty="0"/>
              <a:t>()</a:t>
            </a:r>
          </a:p>
          <a:p>
            <a:endParaRPr lang="en-IN" dirty="0"/>
          </a:p>
          <a:p>
            <a:r>
              <a:rPr lang="en-IN" dirty="0"/>
              <a:t>    return </a:t>
            </a:r>
            <a:r>
              <a:rPr lang="en-IN" dirty="0" err="1"/>
              <a:t>pd.DataFrame</a:t>
            </a:r>
            <a:r>
              <a:rPr lang="en-IN" dirty="0"/>
              <a:t>({'Class value': (bins[1:] + bins[:-1]) / 2,</a:t>
            </a:r>
          </a:p>
          <a:p>
            <a:r>
              <a:rPr lang="en-IN" dirty="0"/>
              <a:t>                         'Frequency': </a:t>
            </a:r>
            <a:r>
              <a:rPr lang="en-IN" dirty="0" err="1"/>
              <a:t>freq</a:t>
            </a:r>
            <a:r>
              <a:rPr lang="en-IN" dirty="0"/>
              <a:t>,</a:t>
            </a:r>
          </a:p>
          <a:p>
            <a:r>
              <a:rPr lang="en-IN" dirty="0"/>
              <a:t>                         'Relative frequency': </a:t>
            </a:r>
            <a:r>
              <a:rPr lang="en-IN" dirty="0" err="1"/>
              <a:t>freq</a:t>
            </a:r>
            <a:r>
              <a:rPr lang="en-IN" dirty="0"/>
              <a:t> / </a:t>
            </a:r>
            <a:r>
              <a:rPr lang="en-IN" dirty="0" err="1"/>
              <a:t>len</a:t>
            </a:r>
            <a:r>
              <a:rPr lang="en-IN" dirty="0"/>
              <a:t>(data),</a:t>
            </a:r>
          </a:p>
          <a:p>
            <a:r>
              <a:rPr lang="en-IN" dirty="0"/>
              <a:t>                         'Cumulative Relative frequency': </a:t>
            </a:r>
            <a:r>
              <a:rPr lang="en-IN" dirty="0" err="1"/>
              <a:t>cumsum</a:t>
            </a:r>
            <a:r>
              <a:rPr lang="en-IN" dirty="0"/>
              <a:t> / </a:t>
            </a:r>
            <a:r>
              <a:rPr lang="en-IN" dirty="0" err="1"/>
              <a:t>len</a:t>
            </a:r>
            <a:r>
              <a:rPr lang="en-IN" dirty="0"/>
              <a:t>(data)},</a:t>
            </a:r>
          </a:p>
          <a:p>
            <a:r>
              <a:rPr lang="en-IN" dirty="0"/>
              <a:t>                        index=</a:t>
            </a:r>
            <a:r>
              <a:rPr lang="en-IN" dirty="0" err="1"/>
              <a:t>pd.Index</a:t>
            </a:r>
            <a:r>
              <a:rPr lang="en-IN" dirty="0"/>
              <a:t>([f'{bins[</a:t>
            </a:r>
            <a:r>
              <a:rPr lang="en-IN" dirty="0" err="1"/>
              <a:t>i</a:t>
            </a:r>
            <a:r>
              <a:rPr lang="en-IN" dirty="0"/>
              <a:t>]}-{bins[i+1]}'</a:t>
            </a:r>
          </a:p>
          <a:p>
            <a:r>
              <a:rPr lang="en-IN" dirty="0"/>
              <a:t>                                        for </a:t>
            </a:r>
            <a:r>
              <a:rPr lang="en-IN" dirty="0" err="1"/>
              <a:t>i</a:t>
            </a:r>
            <a:r>
              <a:rPr lang="en-IN" dirty="0"/>
              <a:t> in range(</a:t>
            </a:r>
            <a:r>
              <a:rPr lang="en-IN" dirty="0" err="1"/>
              <a:t>freq.size</a:t>
            </a:r>
            <a:r>
              <a:rPr lang="en-IN" dirty="0"/>
              <a:t>)],</a:t>
            </a:r>
          </a:p>
          <a:p>
            <a:r>
              <a:rPr lang="en-IN" dirty="0"/>
              <a:t>                                       name='Class'))</a:t>
            </a:r>
          </a:p>
          <a:p>
            <a:endParaRPr lang="en-IN" dirty="0"/>
          </a:p>
          <a:p>
            <a:endParaRPr lang="en-IN" dirty="0"/>
          </a:p>
          <a:p>
            <a:r>
              <a:rPr lang="en-IN" dirty="0"/>
              <a:t>print (</a:t>
            </a:r>
            <a:r>
              <a:rPr lang="en-IN" dirty="0" err="1"/>
              <a:t>Frequency_Table</a:t>
            </a:r>
            <a:r>
              <a:rPr lang="en-IN" dirty="0"/>
              <a:t>(</a:t>
            </a:r>
            <a:r>
              <a:rPr lang="en-IN" dirty="0" err="1"/>
              <a:t>df</a:t>
            </a:r>
            <a:r>
              <a:rPr lang="en-IN" dirty="0"/>
              <a:t>['</a:t>
            </a:r>
            <a:r>
              <a:rPr lang="en-IN" dirty="0" err="1"/>
              <a:t>exam_score</a:t>
            </a:r>
            <a:r>
              <a:rPr lang="en-IN" dirty="0"/>
              <a:t>'], 20))</a:t>
            </a:r>
          </a:p>
        </p:txBody>
      </p:sp>
      <p:sp>
        <p:nvSpPr>
          <p:cNvPr id="4" name="TextBox 3">
            <a:extLst>
              <a:ext uri="{FF2B5EF4-FFF2-40B4-BE49-F238E27FC236}">
                <a16:creationId xmlns:a16="http://schemas.microsoft.com/office/drawing/2014/main" id="{7C6FA5C7-873D-5DF8-2046-67E8060846BE}"/>
              </a:ext>
            </a:extLst>
          </p:cNvPr>
          <p:cNvSpPr txBox="1"/>
          <p:nvPr/>
        </p:nvSpPr>
        <p:spPr>
          <a:xfrm>
            <a:off x="3955550" y="1838025"/>
            <a:ext cx="6102850" cy="4524315"/>
          </a:xfrm>
          <a:prstGeom prst="rect">
            <a:avLst/>
          </a:prstGeom>
          <a:solidFill>
            <a:schemeClr val="accent4">
              <a:lumMod val="40000"/>
              <a:lumOff val="60000"/>
            </a:schemeClr>
          </a:solidFill>
        </p:spPr>
        <p:txBody>
          <a:bodyPr wrap="square" rtlCol="0">
            <a:spAutoFit/>
          </a:bodyPr>
          <a:lstStyle/>
          <a:p>
            <a:r>
              <a:rPr lang="en-IN" dirty="0"/>
              <a:t>The </a:t>
            </a:r>
            <a:r>
              <a:rPr lang="en-IN" dirty="0" err="1"/>
              <a:t>arange</a:t>
            </a:r>
            <a:r>
              <a:rPr lang="en-IN" dirty="0"/>
              <a:t> function in </a:t>
            </a:r>
            <a:r>
              <a:rPr lang="en-IN" dirty="0" err="1"/>
              <a:t>numpy</a:t>
            </a:r>
            <a:r>
              <a:rPr lang="en-IN" dirty="0"/>
              <a:t> returns an empty array</a:t>
            </a:r>
          </a:p>
          <a:p>
            <a:r>
              <a:rPr lang="en-IN" dirty="0"/>
              <a:t>Needs 3 arguments: </a:t>
            </a:r>
          </a:p>
          <a:p>
            <a:r>
              <a:rPr lang="en-IN" dirty="0"/>
              <a:t>Here, start of the interval is 0, stop should be last value + 1 – e.g. if we want to stop at 15, we should specify stop as 16</a:t>
            </a:r>
          </a:p>
          <a:p>
            <a:endParaRPr lang="en-IN" dirty="0"/>
          </a:p>
          <a:p>
            <a:r>
              <a:rPr lang="en-IN" dirty="0"/>
              <a:t>The histogram function returns a list of frequencies – Needs dataset as the first argument and class name as the second one</a:t>
            </a:r>
          </a:p>
          <a:p>
            <a:endParaRPr lang="en-IN" dirty="0"/>
          </a:p>
          <a:p>
            <a:r>
              <a:rPr lang="en-IN" dirty="0"/>
              <a:t>Function </a:t>
            </a:r>
            <a:r>
              <a:rPr lang="en-IN" dirty="0" err="1"/>
              <a:t>cumsum</a:t>
            </a:r>
            <a:r>
              <a:rPr lang="en-IN" dirty="0"/>
              <a:t> returns cumulative sums</a:t>
            </a:r>
          </a:p>
          <a:p>
            <a:endParaRPr lang="en-IN" dirty="0"/>
          </a:p>
          <a:p>
            <a:r>
              <a:rPr lang="en-IN" dirty="0"/>
              <a:t>Then we use the Pandas </a:t>
            </a:r>
            <a:r>
              <a:rPr lang="en-IN" dirty="0" err="1"/>
              <a:t>dataFrame</a:t>
            </a:r>
            <a:r>
              <a:rPr lang="en-IN" dirty="0"/>
              <a:t> method:</a:t>
            </a:r>
          </a:p>
          <a:p>
            <a:r>
              <a:rPr lang="en-IN" dirty="0"/>
              <a:t>First parameter is the central value of the class</a:t>
            </a:r>
          </a:p>
          <a:p>
            <a:r>
              <a:rPr lang="en-IN" dirty="0"/>
              <a:t>Second column is frequency </a:t>
            </a:r>
          </a:p>
          <a:p>
            <a:r>
              <a:rPr lang="en-IN" dirty="0"/>
              <a:t>Third column is relative frequency, which can be calculated by dividing the frequency by its total number of observations</a:t>
            </a:r>
          </a:p>
          <a:p>
            <a:r>
              <a:rPr lang="en-IN" dirty="0"/>
              <a:t>Fourth column is cumulative relative frequency </a:t>
            </a:r>
          </a:p>
        </p:txBody>
      </p:sp>
      <p:pic>
        <p:nvPicPr>
          <p:cNvPr id="6" name="Picture 5">
            <a:extLst>
              <a:ext uri="{FF2B5EF4-FFF2-40B4-BE49-F238E27FC236}">
                <a16:creationId xmlns:a16="http://schemas.microsoft.com/office/drawing/2014/main" id="{8D5AA764-7894-8C9F-0311-EFD1A26369D0}"/>
              </a:ext>
            </a:extLst>
          </p:cNvPr>
          <p:cNvPicPr>
            <a:picLocks noChangeAspect="1"/>
          </p:cNvPicPr>
          <p:nvPr/>
        </p:nvPicPr>
        <p:blipFill>
          <a:blip r:embed="rId2"/>
          <a:stretch>
            <a:fillRect/>
          </a:stretch>
        </p:blipFill>
        <p:spPr>
          <a:xfrm>
            <a:off x="6007282" y="2181825"/>
            <a:ext cx="2622685" cy="279414"/>
          </a:xfrm>
          <a:prstGeom prst="rect">
            <a:avLst/>
          </a:prstGeom>
        </p:spPr>
      </p:pic>
    </p:spTree>
    <p:extLst>
      <p:ext uri="{BB962C8B-B14F-4D97-AF65-F5344CB8AC3E}">
        <p14:creationId xmlns:p14="http://schemas.microsoft.com/office/powerpoint/2010/main" val="3798322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87A09-5E99-173A-6BC2-26CF985F1FF6}"/>
              </a:ext>
            </a:extLst>
          </p:cNvPr>
          <p:cNvSpPr>
            <a:spLocks noGrp="1"/>
          </p:cNvSpPr>
          <p:nvPr>
            <p:ph type="title"/>
          </p:nvPr>
        </p:nvSpPr>
        <p:spPr/>
        <p:txBody>
          <a:bodyPr/>
          <a:lstStyle/>
          <a:p>
            <a:r>
              <a:rPr lang="en-IN" dirty="0"/>
              <a:t>Line Graphs</a:t>
            </a:r>
          </a:p>
        </p:txBody>
      </p:sp>
      <p:sp>
        <p:nvSpPr>
          <p:cNvPr id="3" name="Content Placeholder 2">
            <a:extLst>
              <a:ext uri="{FF2B5EF4-FFF2-40B4-BE49-F238E27FC236}">
                <a16:creationId xmlns:a16="http://schemas.microsoft.com/office/drawing/2014/main" id="{C1D519B2-6803-FC17-5BBE-88503778144F}"/>
              </a:ext>
            </a:extLst>
          </p:cNvPr>
          <p:cNvSpPr>
            <a:spLocks noGrp="1"/>
          </p:cNvSpPr>
          <p:nvPr>
            <p:ph idx="1"/>
          </p:nvPr>
        </p:nvSpPr>
        <p:spPr/>
        <p:txBody>
          <a:bodyPr/>
          <a:lstStyle/>
          <a:p>
            <a:r>
              <a:rPr lang="en-US" b="1" dirty="0"/>
              <a:t>Line graphs </a:t>
            </a:r>
            <a:r>
              <a:rPr lang="en-US" dirty="0"/>
              <a:t>are really similar to bar graphs. </a:t>
            </a:r>
          </a:p>
          <a:p>
            <a:r>
              <a:rPr lang="en-US" dirty="0"/>
              <a:t>In fact, to turn a bar graph into a line graph, all we have to do is connect the middle of the top of each bar to the middle of the top of the bar beside it with a straight line, and we’ll form the line graph.</a:t>
            </a:r>
          </a:p>
          <a:p>
            <a:r>
              <a:rPr lang="en-US" dirty="0"/>
              <a:t>Problem: Convert our previous bar graph into a line graph:</a:t>
            </a:r>
          </a:p>
          <a:p>
            <a:endParaRPr lang="en-IN" dirty="0"/>
          </a:p>
        </p:txBody>
      </p:sp>
      <p:pic>
        <p:nvPicPr>
          <p:cNvPr id="5" name="Picture 4">
            <a:extLst>
              <a:ext uri="{FF2B5EF4-FFF2-40B4-BE49-F238E27FC236}">
                <a16:creationId xmlns:a16="http://schemas.microsoft.com/office/drawing/2014/main" id="{97118C64-8D43-50B9-B4CC-B1B18DEA15A4}"/>
              </a:ext>
            </a:extLst>
          </p:cNvPr>
          <p:cNvPicPr>
            <a:picLocks noChangeAspect="1"/>
          </p:cNvPicPr>
          <p:nvPr/>
        </p:nvPicPr>
        <p:blipFill>
          <a:blip r:embed="rId2"/>
          <a:stretch>
            <a:fillRect/>
          </a:stretch>
        </p:blipFill>
        <p:spPr>
          <a:xfrm>
            <a:off x="2955180" y="4025783"/>
            <a:ext cx="3693786" cy="2467092"/>
          </a:xfrm>
          <a:prstGeom prst="rect">
            <a:avLst/>
          </a:prstGeom>
        </p:spPr>
      </p:pic>
    </p:spTree>
    <p:extLst>
      <p:ext uri="{BB962C8B-B14F-4D97-AF65-F5344CB8AC3E}">
        <p14:creationId xmlns:p14="http://schemas.microsoft.com/office/powerpoint/2010/main" val="39125056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87A09-5E99-173A-6BC2-26CF985F1FF6}"/>
              </a:ext>
            </a:extLst>
          </p:cNvPr>
          <p:cNvSpPr>
            <a:spLocks noGrp="1"/>
          </p:cNvSpPr>
          <p:nvPr>
            <p:ph type="title"/>
          </p:nvPr>
        </p:nvSpPr>
        <p:spPr/>
        <p:txBody>
          <a:bodyPr/>
          <a:lstStyle/>
          <a:p>
            <a:r>
              <a:rPr lang="en-IN" dirty="0"/>
              <a:t>Line Graphs</a:t>
            </a:r>
          </a:p>
        </p:txBody>
      </p:sp>
      <p:sp>
        <p:nvSpPr>
          <p:cNvPr id="3" name="Content Placeholder 2">
            <a:extLst>
              <a:ext uri="{FF2B5EF4-FFF2-40B4-BE49-F238E27FC236}">
                <a16:creationId xmlns:a16="http://schemas.microsoft.com/office/drawing/2014/main" id="{C1D519B2-6803-FC17-5BBE-88503778144F}"/>
              </a:ext>
            </a:extLst>
          </p:cNvPr>
          <p:cNvSpPr>
            <a:spLocks noGrp="1"/>
          </p:cNvSpPr>
          <p:nvPr>
            <p:ph idx="1"/>
          </p:nvPr>
        </p:nvSpPr>
        <p:spPr/>
        <p:txBody>
          <a:bodyPr/>
          <a:lstStyle/>
          <a:p>
            <a:r>
              <a:rPr lang="en-US" dirty="0"/>
              <a:t>Step 1					Step 2</a:t>
            </a:r>
          </a:p>
          <a:p>
            <a:endParaRPr lang="en-IN" dirty="0"/>
          </a:p>
        </p:txBody>
      </p:sp>
      <p:pic>
        <p:nvPicPr>
          <p:cNvPr id="6" name="Picture 5">
            <a:extLst>
              <a:ext uri="{FF2B5EF4-FFF2-40B4-BE49-F238E27FC236}">
                <a16:creationId xmlns:a16="http://schemas.microsoft.com/office/drawing/2014/main" id="{9A9AC35B-32BC-3248-082D-9E4BD327413A}"/>
              </a:ext>
            </a:extLst>
          </p:cNvPr>
          <p:cNvPicPr>
            <a:picLocks noChangeAspect="1"/>
          </p:cNvPicPr>
          <p:nvPr/>
        </p:nvPicPr>
        <p:blipFill>
          <a:blip r:embed="rId2"/>
          <a:stretch>
            <a:fillRect/>
          </a:stretch>
        </p:blipFill>
        <p:spPr>
          <a:xfrm>
            <a:off x="759723" y="2571860"/>
            <a:ext cx="4810759" cy="3309657"/>
          </a:xfrm>
          <a:prstGeom prst="rect">
            <a:avLst/>
          </a:prstGeom>
        </p:spPr>
      </p:pic>
      <p:pic>
        <p:nvPicPr>
          <p:cNvPr id="8" name="Picture 7">
            <a:extLst>
              <a:ext uri="{FF2B5EF4-FFF2-40B4-BE49-F238E27FC236}">
                <a16:creationId xmlns:a16="http://schemas.microsoft.com/office/drawing/2014/main" id="{0FF4E5B7-33C2-A076-B351-F11A0CDE5680}"/>
              </a:ext>
            </a:extLst>
          </p:cNvPr>
          <p:cNvPicPr>
            <a:picLocks noChangeAspect="1"/>
          </p:cNvPicPr>
          <p:nvPr/>
        </p:nvPicPr>
        <p:blipFill>
          <a:blip r:embed="rId3"/>
          <a:stretch>
            <a:fillRect/>
          </a:stretch>
        </p:blipFill>
        <p:spPr>
          <a:xfrm>
            <a:off x="5891285" y="2631578"/>
            <a:ext cx="5059174" cy="3309656"/>
          </a:xfrm>
          <a:prstGeom prst="rect">
            <a:avLst/>
          </a:prstGeom>
        </p:spPr>
      </p:pic>
    </p:spTree>
    <p:extLst>
      <p:ext uri="{BB962C8B-B14F-4D97-AF65-F5344CB8AC3E}">
        <p14:creationId xmlns:p14="http://schemas.microsoft.com/office/powerpoint/2010/main" val="33342703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6F6D-4A32-5B7E-3974-B264B8034AE4}"/>
              </a:ext>
            </a:extLst>
          </p:cNvPr>
          <p:cNvSpPr>
            <a:spLocks noGrp="1"/>
          </p:cNvSpPr>
          <p:nvPr>
            <p:ph type="title"/>
          </p:nvPr>
        </p:nvSpPr>
        <p:spPr/>
        <p:txBody>
          <a:bodyPr/>
          <a:lstStyle/>
          <a:p>
            <a:r>
              <a:rPr lang="en-IN" dirty="0"/>
              <a:t>Line Graph Usage</a:t>
            </a:r>
          </a:p>
        </p:txBody>
      </p:sp>
      <p:sp>
        <p:nvSpPr>
          <p:cNvPr id="3" name="Content Placeholder 2">
            <a:extLst>
              <a:ext uri="{FF2B5EF4-FFF2-40B4-BE49-F238E27FC236}">
                <a16:creationId xmlns:a16="http://schemas.microsoft.com/office/drawing/2014/main" id="{C1F69053-F998-9BD4-51B0-2893935582F5}"/>
              </a:ext>
            </a:extLst>
          </p:cNvPr>
          <p:cNvSpPr>
            <a:spLocks noGrp="1"/>
          </p:cNvSpPr>
          <p:nvPr>
            <p:ph idx="1"/>
          </p:nvPr>
        </p:nvSpPr>
        <p:spPr/>
        <p:txBody>
          <a:bodyPr>
            <a:normAutofit lnSpcReduction="10000"/>
          </a:bodyPr>
          <a:lstStyle/>
          <a:p>
            <a:r>
              <a:rPr lang="en-US" dirty="0"/>
              <a:t>While this example is helpful for illustrating how we can transition from a bar graph to a line graph, and how the two graph types are related a line graph is a bad choice for this data. </a:t>
            </a:r>
          </a:p>
          <a:p>
            <a:r>
              <a:rPr lang="en-US" dirty="0"/>
              <a:t>Line graphs are used to show changes over time or a connection between individuals, but this data is comparing things between different groups. </a:t>
            </a:r>
          </a:p>
          <a:p>
            <a:r>
              <a:rPr lang="en-US" dirty="0"/>
              <a:t>That means the bar graph is a better choice than a line graph for this data.</a:t>
            </a:r>
          </a:p>
          <a:p>
            <a:r>
              <a:rPr lang="en-US" dirty="0"/>
              <a:t>Let’s look at an example with data that’s much better suited for a line graph, like the monthly average high temperature in Scottsdale, Arizona over the course of a year. </a:t>
            </a:r>
          </a:p>
          <a:p>
            <a:endParaRPr lang="en-IN" dirty="0"/>
          </a:p>
        </p:txBody>
      </p:sp>
    </p:spTree>
    <p:extLst>
      <p:ext uri="{BB962C8B-B14F-4D97-AF65-F5344CB8AC3E}">
        <p14:creationId xmlns:p14="http://schemas.microsoft.com/office/powerpoint/2010/main" val="5204862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9DAD-91AB-5147-FF1F-9560643F2004}"/>
              </a:ext>
            </a:extLst>
          </p:cNvPr>
          <p:cNvSpPr>
            <a:spLocks noGrp="1"/>
          </p:cNvSpPr>
          <p:nvPr>
            <p:ph type="title"/>
          </p:nvPr>
        </p:nvSpPr>
        <p:spPr/>
        <p:txBody>
          <a:bodyPr/>
          <a:lstStyle/>
          <a:p>
            <a:r>
              <a:rPr lang="en-IN" dirty="0"/>
              <a:t>Suitable Example for Line Graph</a:t>
            </a:r>
          </a:p>
        </p:txBody>
      </p:sp>
      <p:sp>
        <p:nvSpPr>
          <p:cNvPr id="3" name="Content Placeholder 2">
            <a:extLst>
              <a:ext uri="{FF2B5EF4-FFF2-40B4-BE49-F238E27FC236}">
                <a16:creationId xmlns:a16="http://schemas.microsoft.com/office/drawing/2014/main" id="{ABB3EA4E-77C3-4035-6032-E81E083A053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248EF6E-CE23-F979-399E-740759A8AB2B}"/>
              </a:ext>
            </a:extLst>
          </p:cNvPr>
          <p:cNvPicPr>
            <a:picLocks noChangeAspect="1"/>
          </p:cNvPicPr>
          <p:nvPr/>
        </p:nvPicPr>
        <p:blipFill>
          <a:blip r:embed="rId2"/>
          <a:stretch>
            <a:fillRect/>
          </a:stretch>
        </p:blipFill>
        <p:spPr>
          <a:xfrm>
            <a:off x="1497464" y="1345023"/>
            <a:ext cx="2822288" cy="5147852"/>
          </a:xfrm>
          <a:prstGeom prst="rect">
            <a:avLst/>
          </a:prstGeom>
        </p:spPr>
      </p:pic>
      <p:pic>
        <p:nvPicPr>
          <p:cNvPr id="7" name="Picture 6">
            <a:extLst>
              <a:ext uri="{FF2B5EF4-FFF2-40B4-BE49-F238E27FC236}">
                <a16:creationId xmlns:a16="http://schemas.microsoft.com/office/drawing/2014/main" id="{D18685A7-3CD6-3ED0-AB3A-4E789F419421}"/>
              </a:ext>
            </a:extLst>
          </p:cNvPr>
          <p:cNvPicPr>
            <a:picLocks noChangeAspect="1"/>
          </p:cNvPicPr>
          <p:nvPr/>
        </p:nvPicPr>
        <p:blipFill>
          <a:blip r:embed="rId3"/>
          <a:stretch>
            <a:fillRect/>
          </a:stretch>
        </p:blipFill>
        <p:spPr>
          <a:xfrm>
            <a:off x="4468475" y="1460633"/>
            <a:ext cx="6860025" cy="4645874"/>
          </a:xfrm>
          <a:prstGeom prst="rect">
            <a:avLst/>
          </a:prstGeom>
        </p:spPr>
      </p:pic>
    </p:spTree>
    <p:extLst>
      <p:ext uri="{BB962C8B-B14F-4D97-AF65-F5344CB8AC3E}">
        <p14:creationId xmlns:p14="http://schemas.microsoft.com/office/powerpoint/2010/main" val="5050898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0CD2F-4DFA-D9AE-A7A3-4E9C6EE13BC0}"/>
              </a:ext>
            </a:extLst>
          </p:cNvPr>
          <p:cNvSpPr>
            <a:spLocks noGrp="1"/>
          </p:cNvSpPr>
          <p:nvPr>
            <p:ph type="title"/>
          </p:nvPr>
        </p:nvSpPr>
        <p:spPr/>
        <p:txBody>
          <a:bodyPr/>
          <a:lstStyle/>
          <a:p>
            <a:r>
              <a:rPr lang="en-IN" dirty="0"/>
              <a:t>Observations</a:t>
            </a:r>
          </a:p>
        </p:txBody>
      </p:sp>
      <p:sp>
        <p:nvSpPr>
          <p:cNvPr id="3" name="Content Placeholder 2">
            <a:extLst>
              <a:ext uri="{FF2B5EF4-FFF2-40B4-BE49-F238E27FC236}">
                <a16:creationId xmlns:a16="http://schemas.microsoft.com/office/drawing/2014/main" id="{A9D943BC-8721-0DD5-9D6A-4B2C0E17BE6F}"/>
              </a:ext>
            </a:extLst>
          </p:cNvPr>
          <p:cNvSpPr>
            <a:spLocks noGrp="1"/>
          </p:cNvSpPr>
          <p:nvPr>
            <p:ph idx="1"/>
          </p:nvPr>
        </p:nvSpPr>
        <p:spPr/>
        <p:txBody>
          <a:bodyPr>
            <a:normAutofit fontScale="92500" lnSpcReduction="20000"/>
          </a:bodyPr>
          <a:lstStyle/>
          <a:p>
            <a:r>
              <a:rPr lang="en-US" dirty="0"/>
              <a:t>Notice that the slope of each line segment gives us an idea of how much change occurred between two data points. </a:t>
            </a:r>
          </a:p>
          <a:p>
            <a:r>
              <a:rPr lang="en-US" dirty="0"/>
              <a:t>For example, there’s a much larger change in average high temperature between September and October than there is between August and September, because the slope of the line connecting September to October is much steeper, indicating a larger decrease in temperature, than the slope of the line connecting August to September, which is much flatter, and therefore indicates a smaller decrease in temperature.</a:t>
            </a:r>
          </a:p>
          <a:p>
            <a:r>
              <a:rPr lang="en-US" dirty="0"/>
              <a:t>A line graph is a fantastic way to display this kind of data, mostly because it shows clearly how a data point changes over time. We inherently understand that average high temperature fluctuates over the course of a year, with the highest temperatures usually occurring in the summer months, and the lowest temperatures usually occurring the winter months.</a:t>
            </a:r>
          </a:p>
          <a:p>
            <a:endParaRPr lang="en-IN" dirty="0"/>
          </a:p>
        </p:txBody>
      </p:sp>
    </p:spTree>
    <p:extLst>
      <p:ext uri="{BB962C8B-B14F-4D97-AF65-F5344CB8AC3E}">
        <p14:creationId xmlns:p14="http://schemas.microsoft.com/office/powerpoint/2010/main" val="34733847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65EDF-8845-F362-A310-5C345DE0F5D8}"/>
              </a:ext>
            </a:extLst>
          </p:cNvPr>
          <p:cNvSpPr>
            <a:spLocks noGrp="1"/>
          </p:cNvSpPr>
          <p:nvPr>
            <p:ph type="title"/>
          </p:nvPr>
        </p:nvSpPr>
        <p:spPr/>
        <p:txBody>
          <a:bodyPr/>
          <a:lstStyle/>
          <a:p>
            <a:r>
              <a:rPr lang="en-IN" dirty="0"/>
              <a:t>Line Graph in Excel</a:t>
            </a:r>
          </a:p>
        </p:txBody>
      </p:sp>
      <p:sp>
        <p:nvSpPr>
          <p:cNvPr id="3" name="Content Placeholder 2">
            <a:extLst>
              <a:ext uri="{FF2B5EF4-FFF2-40B4-BE49-F238E27FC236}">
                <a16:creationId xmlns:a16="http://schemas.microsoft.com/office/drawing/2014/main" id="{73BE87BF-786F-5B09-8A6C-FB992089C7A9}"/>
              </a:ext>
            </a:extLst>
          </p:cNvPr>
          <p:cNvSpPr>
            <a:spLocks noGrp="1"/>
          </p:cNvSpPr>
          <p:nvPr>
            <p:ph idx="1"/>
          </p:nvPr>
        </p:nvSpPr>
        <p:spPr/>
        <p:txBody>
          <a:bodyPr/>
          <a:lstStyle/>
          <a:p>
            <a:r>
              <a:rPr lang="en-IN" dirty="0"/>
              <a:t>https://www.excel-easy.com/examples/line-chart.html</a:t>
            </a:r>
          </a:p>
        </p:txBody>
      </p:sp>
    </p:spTree>
    <p:extLst>
      <p:ext uri="{BB962C8B-B14F-4D97-AF65-F5344CB8AC3E}">
        <p14:creationId xmlns:p14="http://schemas.microsoft.com/office/powerpoint/2010/main" val="3438781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FCAC-25A4-4BAB-76C0-D9DF3CBEE15D}"/>
              </a:ext>
            </a:extLst>
          </p:cNvPr>
          <p:cNvSpPr>
            <a:spLocks noGrp="1"/>
          </p:cNvSpPr>
          <p:nvPr>
            <p:ph type="title"/>
          </p:nvPr>
        </p:nvSpPr>
        <p:spPr/>
        <p:txBody>
          <a:bodyPr/>
          <a:lstStyle/>
          <a:p>
            <a:r>
              <a:rPr lang="en-IN" dirty="0"/>
              <a:t>Data Warehousing to Data Analytics</a:t>
            </a:r>
          </a:p>
        </p:txBody>
      </p:sp>
      <p:sp>
        <p:nvSpPr>
          <p:cNvPr id="3" name="Content Placeholder 2">
            <a:extLst>
              <a:ext uri="{FF2B5EF4-FFF2-40B4-BE49-F238E27FC236}">
                <a16:creationId xmlns:a16="http://schemas.microsoft.com/office/drawing/2014/main" id="{61E9524E-FBC8-6C00-0416-FADD3313BA6A}"/>
              </a:ext>
            </a:extLst>
          </p:cNvPr>
          <p:cNvSpPr>
            <a:spLocks noGrp="1"/>
          </p:cNvSpPr>
          <p:nvPr>
            <p:ph idx="1"/>
          </p:nvPr>
        </p:nvSpPr>
        <p:spPr/>
        <p:txBody>
          <a:bodyPr/>
          <a:lstStyle/>
          <a:p>
            <a:endParaRPr lang="en-IN"/>
          </a:p>
        </p:txBody>
      </p:sp>
      <p:pic>
        <p:nvPicPr>
          <p:cNvPr id="4" name="Picture 2" descr="Unified Data Warehouse - Databricks">
            <a:extLst>
              <a:ext uri="{FF2B5EF4-FFF2-40B4-BE49-F238E27FC236}">
                <a16:creationId xmlns:a16="http://schemas.microsoft.com/office/drawing/2014/main" id="{258D2E17-597A-528F-1656-5951B3B1A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7158" y="1585163"/>
            <a:ext cx="7784387" cy="499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717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9D21D-F58A-2E0E-88F2-E8821F77A92C}"/>
              </a:ext>
            </a:extLst>
          </p:cNvPr>
          <p:cNvSpPr>
            <a:spLocks noGrp="1"/>
          </p:cNvSpPr>
          <p:nvPr>
            <p:ph type="title"/>
          </p:nvPr>
        </p:nvSpPr>
        <p:spPr/>
        <p:txBody>
          <a:bodyPr/>
          <a:lstStyle/>
          <a:p>
            <a:r>
              <a:rPr lang="en-IN" dirty="0"/>
              <a:t>lineGraph.py</a:t>
            </a:r>
          </a:p>
        </p:txBody>
      </p:sp>
      <p:sp>
        <p:nvSpPr>
          <p:cNvPr id="3" name="Content Placeholder 2">
            <a:extLst>
              <a:ext uri="{FF2B5EF4-FFF2-40B4-BE49-F238E27FC236}">
                <a16:creationId xmlns:a16="http://schemas.microsoft.com/office/drawing/2014/main" id="{9D08A9B5-0F95-A949-60F3-E39DB24E9AFF}"/>
              </a:ext>
            </a:extLst>
          </p:cNvPr>
          <p:cNvSpPr>
            <a:spLocks noGrp="1"/>
          </p:cNvSpPr>
          <p:nvPr>
            <p:ph idx="1"/>
          </p:nvPr>
        </p:nvSpPr>
        <p:spPr/>
        <p:txBody>
          <a:bodyPr>
            <a:normAutofit fontScale="77500" lnSpcReduction="20000"/>
          </a:bodyPr>
          <a:lstStyle/>
          <a:p>
            <a:r>
              <a:rPr lang="en-IN" dirty="0"/>
              <a:t># Import libraries</a:t>
            </a:r>
          </a:p>
          <a:p>
            <a:r>
              <a:rPr lang="en-IN" dirty="0"/>
              <a:t>import pandas as pd</a:t>
            </a:r>
          </a:p>
          <a:p>
            <a:r>
              <a:rPr lang="en-IN" dirty="0"/>
              <a:t>import seaborn as </a:t>
            </a:r>
            <a:r>
              <a:rPr lang="en-IN" dirty="0" err="1"/>
              <a:t>sns</a:t>
            </a:r>
            <a:endParaRPr lang="en-IN" dirty="0"/>
          </a:p>
          <a:p>
            <a:r>
              <a:rPr lang="en-IN" dirty="0"/>
              <a:t>import </a:t>
            </a:r>
            <a:r>
              <a:rPr lang="en-IN" dirty="0" err="1"/>
              <a:t>matplotlib.pyplot</a:t>
            </a:r>
            <a:r>
              <a:rPr lang="en-IN" dirty="0"/>
              <a:t> as </a:t>
            </a:r>
            <a:r>
              <a:rPr lang="en-IN" dirty="0" err="1"/>
              <a:t>plt</a:t>
            </a:r>
            <a:endParaRPr lang="en-IN" dirty="0"/>
          </a:p>
          <a:p>
            <a:endParaRPr lang="en-IN" dirty="0"/>
          </a:p>
          <a:p>
            <a:r>
              <a:rPr lang="en-IN" dirty="0"/>
              <a:t># Load the dataset</a:t>
            </a:r>
          </a:p>
          <a:p>
            <a:r>
              <a:rPr lang="en-IN" dirty="0" err="1"/>
              <a:t>df</a:t>
            </a:r>
            <a:r>
              <a:rPr lang="en-IN" dirty="0"/>
              <a:t> = </a:t>
            </a:r>
            <a:r>
              <a:rPr lang="en-IN" dirty="0" err="1"/>
              <a:t>pd.read_csv</a:t>
            </a:r>
            <a:r>
              <a:rPr lang="en-IN" dirty="0"/>
              <a:t>("StatFun2_2_2.csv")</a:t>
            </a:r>
          </a:p>
          <a:p>
            <a:endParaRPr lang="en-IN" dirty="0"/>
          </a:p>
          <a:p>
            <a:r>
              <a:rPr lang="en-IN" dirty="0"/>
              <a:t># Create and display a line plot</a:t>
            </a:r>
          </a:p>
          <a:p>
            <a:r>
              <a:rPr lang="en-IN" dirty="0" err="1"/>
              <a:t>sns.lineplot</a:t>
            </a:r>
            <a:r>
              <a:rPr lang="en-IN" dirty="0"/>
              <a:t>(x="date", y="price", data=</a:t>
            </a:r>
            <a:r>
              <a:rPr lang="en-IN" dirty="0" err="1"/>
              <a:t>df</a:t>
            </a:r>
            <a:r>
              <a:rPr lang="en-IN" dirty="0"/>
              <a:t>)</a:t>
            </a:r>
          </a:p>
          <a:p>
            <a:r>
              <a:rPr lang="en-IN" dirty="0" err="1"/>
              <a:t>plt.gcf</a:t>
            </a:r>
            <a:r>
              <a:rPr lang="en-IN" dirty="0"/>
              <a:t>().</a:t>
            </a:r>
            <a:r>
              <a:rPr lang="en-IN" dirty="0" err="1"/>
              <a:t>autofmt_xdate</a:t>
            </a:r>
            <a:r>
              <a:rPr lang="en-IN" dirty="0"/>
              <a:t>()</a:t>
            </a:r>
          </a:p>
          <a:p>
            <a:r>
              <a:rPr lang="en-IN" dirty="0" err="1"/>
              <a:t>plt.show</a:t>
            </a:r>
            <a:r>
              <a:rPr lang="en-IN" dirty="0"/>
              <a:t>()</a:t>
            </a:r>
          </a:p>
        </p:txBody>
      </p:sp>
    </p:spTree>
    <p:extLst>
      <p:ext uri="{BB962C8B-B14F-4D97-AF65-F5344CB8AC3E}">
        <p14:creationId xmlns:p14="http://schemas.microsoft.com/office/powerpoint/2010/main" val="25574461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4A6AF-CE30-CC42-208E-9472AB52DDFC}"/>
              </a:ext>
            </a:extLst>
          </p:cNvPr>
          <p:cNvSpPr>
            <a:spLocks noGrp="1"/>
          </p:cNvSpPr>
          <p:nvPr>
            <p:ph type="title"/>
          </p:nvPr>
        </p:nvSpPr>
        <p:spPr/>
        <p:txBody>
          <a:bodyPr/>
          <a:lstStyle/>
          <a:p>
            <a:r>
              <a:rPr lang="en-IN" dirty="0"/>
              <a:t>Two-way Tables</a:t>
            </a:r>
          </a:p>
        </p:txBody>
      </p:sp>
      <p:sp>
        <p:nvSpPr>
          <p:cNvPr id="5" name="Text Placeholder 4">
            <a:extLst>
              <a:ext uri="{FF2B5EF4-FFF2-40B4-BE49-F238E27FC236}">
                <a16:creationId xmlns:a16="http://schemas.microsoft.com/office/drawing/2014/main" id="{FAFCE6A6-C180-57B4-1B9A-903CD976A5A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5646459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0947E-CCFF-C706-3537-33C3132323D3}"/>
              </a:ext>
            </a:extLst>
          </p:cNvPr>
          <p:cNvSpPr>
            <a:spLocks noGrp="1"/>
          </p:cNvSpPr>
          <p:nvPr>
            <p:ph type="title"/>
          </p:nvPr>
        </p:nvSpPr>
        <p:spPr/>
        <p:txBody>
          <a:bodyPr/>
          <a:lstStyle/>
          <a:p>
            <a:r>
              <a:rPr lang="en-IN" dirty="0"/>
              <a:t>Basic Idea</a:t>
            </a:r>
          </a:p>
        </p:txBody>
      </p:sp>
      <p:sp>
        <p:nvSpPr>
          <p:cNvPr id="3" name="Content Placeholder 2">
            <a:extLst>
              <a:ext uri="{FF2B5EF4-FFF2-40B4-BE49-F238E27FC236}">
                <a16:creationId xmlns:a16="http://schemas.microsoft.com/office/drawing/2014/main" id="{C4A96AD5-CABF-C86B-9A9E-43C93AEF8C5E}"/>
              </a:ext>
            </a:extLst>
          </p:cNvPr>
          <p:cNvSpPr>
            <a:spLocks noGrp="1"/>
          </p:cNvSpPr>
          <p:nvPr>
            <p:ph idx="1"/>
          </p:nvPr>
        </p:nvSpPr>
        <p:spPr/>
        <p:txBody>
          <a:bodyPr/>
          <a:lstStyle/>
          <a:p>
            <a:r>
              <a:rPr lang="en-IN" dirty="0"/>
              <a:t>In One-way Tables, we have one </a:t>
            </a:r>
            <a:r>
              <a:rPr lang="en-IN" b="1" dirty="0"/>
              <a:t>independent variable </a:t>
            </a:r>
            <a:r>
              <a:rPr lang="en-IN" dirty="0"/>
              <a:t>and one </a:t>
            </a:r>
            <a:r>
              <a:rPr lang="en-IN" b="1" dirty="0"/>
              <a:t>dependent variable</a:t>
            </a:r>
            <a:endParaRPr lang="en-IN" dirty="0"/>
          </a:p>
          <a:p>
            <a:endParaRPr lang="en-IN" dirty="0"/>
          </a:p>
        </p:txBody>
      </p:sp>
      <p:pic>
        <p:nvPicPr>
          <p:cNvPr id="5" name="Picture 4">
            <a:extLst>
              <a:ext uri="{FF2B5EF4-FFF2-40B4-BE49-F238E27FC236}">
                <a16:creationId xmlns:a16="http://schemas.microsoft.com/office/drawing/2014/main" id="{A68A2801-4AF1-A094-3246-15FB6DC8131B}"/>
              </a:ext>
            </a:extLst>
          </p:cNvPr>
          <p:cNvPicPr>
            <a:picLocks noChangeAspect="1"/>
          </p:cNvPicPr>
          <p:nvPr/>
        </p:nvPicPr>
        <p:blipFill>
          <a:blip r:embed="rId2"/>
          <a:stretch>
            <a:fillRect/>
          </a:stretch>
        </p:blipFill>
        <p:spPr>
          <a:xfrm>
            <a:off x="5502229" y="2417824"/>
            <a:ext cx="2559205" cy="4440176"/>
          </a:xfrm>
          <a:prstGeom prst="rect">
            <a:avLst/>
          </a:prstGeom>
        </p:spPr>
      </p:pic>
      <p:cxnSp>
        <p:nvCxnSpPr>
          <p:cNvPr id="7" name="Straight Arrow Connector 6">
            <a:extLst>
              <a:ext uri="{FF2B5EF4-FFF2-40B4-BE49-F238E27FC236}">
                <a16:creationId xmlns:a16="http://schemas.microsoft.com/office/drawing/2014/main" id="{7D329661-9F4C-8AF6-8A38-22853FDFA6C4}"/>
              </a:ext>
            </a:extLst>
          </p:cNvPr>
          <p:cNvCxnSpPr/>
          <p:nvPr/>
        </p:nvCxnSpPr>
        <p:spPr>
          <a:xfrm flipH="1">
            <a:off x="5980386" y="2238703"/>
            <a:ext cx="304800" cy="210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C7ADA52-87A1-8AE0-6441-3F204DCC9A5E}"/>
              </a:ext>
            </a:extLst>
          </p:cNvPr>
          <p:cNvCxnSpPr>
            <a:cxnSpLocks/>
          </p:cNvCxnSpPr>
          <p:nvPr/>
        </p:nvCxnSpPr>
        <p:spPr>
          <a:xfrm flipV="1">
            <a:off x="4004441" y="2628031"/>
            <a:ext cx="2777390" cy="515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793F5F2-7B98-57B8-E506-7D8BF0E82BC0}"/>
              </a:ext>
            </a:extLst>
          </p:cNvPr>
          <p:cNvCxnSpPr/>
          <p:nvPr/>
        </p:nvCxnSpPr>
        <p:spPr>
          <a:xfrm>
            <a:off x="3499944" y="2596501"/>
            <a:ext cx="525518" cy="55660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0660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C3D74-D451-CF39-CAE4-14B534301F02}"/>
              </a:ext>
            </a:extLst>
          </p:cNvPr>
          <p:cNvSpPr>
            <a:spLocks noGrp="1"/>
          </p:cNvSpPr>
          <p:nvPr>
            <p:ph type="title"/>
          </p:nvPr>
        </p:nvSpPr>
        <p:spPr/>
        <p:txBody>
          <a:bodyPr/>
          <a:lstStyle/>
          <a:p>
            <a:r>
              <a:rPr lang="en-IN" dirty="0"/>
              <a:t>Visualizing the Data</a:t>
            </a:r>
          </a:p>
        </p:txBody>
      </p:sp>
      <p:sp>
        <p:nvSpPr>
          <p:cNvPr id="3" name="Content Placeholder 2">
            <a:extLst>
              <a:ext uri="{FF2B5EF4-FFF2-40B4-BE49-F238E27FC236}">
                <a16:creationId xmlns:a16="http://schemas.microsoft.com/office/drawing/2014/main" id="{8E4ADED4-E53C-F2CF-8835-5C9F4D7E38A9}"/>
              </a:ext>
            </a:extLst>
          </p:cNvPr>
          <p:cNvSpPr>
            <a:spLocks noGrp="1"/>
          </p:cNvSpPr>
          <p:nvPr>
            <p:ph idx="1"/>
          </p:nvPr>
        </p:nvSpPr>
        <p:spPr/>
        <p:txBody>
          <a:bodyPr/>
          <a:lstStyle/>
          <a:p>
            <a:r>
              <a:rPr lang="en-IN" dirty="0"/>
              <a:t>The revenue (dependent variable) depends only on one independent variable (month). We can draw a bar graph:</a:t>
            </a:r>
          </a:p>
          <a:p>
            <a:endParaRPr lang="en-IN" dirty="0"/>
          </a:p>
          <a:p>
            <a:endParaRPr lang="en-IN" dirty="0"/>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03B19025-EF85-61C0-E36C-2FAEA54455E1}"/>
              </a:ext>
            </a:extLst>
          </p:cNvPr>
          <p:cNvPicPr>
            <a:picLocks noChangeAspect="1"/>
          </p:cNvPicPr>
          <p:nvPr/>
        </p:nvPicPr>
        <p:blipFill>
          <a:blip r:embed="rId2"/>
          <a:stretch>
            <a:fillRect/>
          </a:stretch>
        </p:blipFill>
        <p:spPr>
          <a:xfrm>
            <a:off x="3261610" y="2721702"/>
            <a:ext cx="4358389" cy="2888867"/>
          </a:xfrm>
          <a:prstGeom prst="rect">
            <a:avLst/>
          </a:prstGeom>
        </p:spPr>
      </p:pic>
    </p:spTree>
    <p:extLst>
      <p:ext uri="{BB962C8B-B14F-4D97-AF65-F5344CB8AC3E}">
        <p14:creationId xmlns:p14="http://schemas.microsoft.com/office/powerpoint/2010/main" val="28916781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DDF2-BC56-E13E-43F8-D68AA295BC00}"/>
              </a:ext>
            </a:extLst>
          </p:cNvPr>
          <p:cNvSpPr>
            <a:spLocks noGrp="1"/>
          </p:cNvSpPr>
          <p:nvPr>
            <p:ph type="title"/>
          </p:nvPr>
        </p:nvSpPr>
        <p:spPr/>
        <p:txBody>
          <a:bodyPr/>
          <a:lstStyle/>
          <a:p>
            <a:r>
              <a:rPr lang="en-IN" dirty="0"/>
              <a:t>Two-way Tables</a:t>
            </a:r>
          </a:p>
        </p:txBody>
      </p:sp>
      <p:sp>
        <p:nvSpPr>
          <p:cNvPr id="3" name="Content Placeholder 2">
            <a:extLst>
              <a:ext uri="{FF2B5EF4-FFF2-40B4-BE49-F238E27FC236}">
                <a16:creationId xmlns:a16="http://schemas.microsoft.com/office/drawing/2014/main" id="{13FA812A-1BC2-2802-A83F-F900C6582B35}"/>
              </a:ext>
            </a:extLst>
          </p:cNvPr>
          <p:cNvSpPr>
            <a:spLocks noGrp="1"/>
          </p:cNvSpPr>
          <p:nvPr>
            <p:ph idx="1"/>
          </p:nvPr>
        </p:nvSpPr>
        <p:spPr/>
        <p:txBody>
          <a:bodyPr/>
          <a:lstStyle/>
          <a:p>
            <a:r>
              <a:rPr lang="en-IN" dirty="0"/>
              <a:t>To get a better idea, we can break down the revenue information and show it for each year separately:</a:t>
            </a:r>
          </a:p>
        </p:txBody>
      </p:sp>
      <p:pic>
        <p:nvPicPr>
          <p:cNvPr id="5" name="Picture 4">
            <a:extLst>
              <a:ext uri="{FF2B5EF4-FFF2-40B4-BE49-F238E27FC236}">
                <a16:creationId xmlns:a16="http://schemas.microsoft.com/office/drawing/2014/main" id="{3472EC6F-2576-F63B-213C-061A3945F14E}"/>
              </a:ext>
            </a:extLst>
          </p:cNvPr>
          <p:cNvPicPr>
            <a:picLocks noChangeAspect="1"/>
          </p:cNvPicPr>
          <p:nvPr/>
        </p:nvPicPr>
        <p:blipFill>
          <a:blip r:embed="rId2"/>
          <a:stretch>
            <a:fillRect/>
          </a:stretch>
        </p:blipFill>
        <p:spPr>
          <a:xfrm>
            <a:off x="5973500" y="2233697"/>
            <a:ext cx="5321268" cy="4351338"/>
          </a:xfrm>
          <a:prstGeom prst="rect">
            <a:avLst/>
          </a:prstGeom>
        </p:spPr>
      </p:pic>
    </p:spTree>
    <p:extLst>
      <p:ext uri="{BB962C8B-B14F-4D97-AF65-F5344CB8AC3E}">
        <p14:creationId xmlns:p14="http://schemas.microsoft.com/office/powerpoint/2010/main" val="3635775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DDF2-BC56-E13E-43F8-D68AA295BC00}"/>
              </a:ext>
            </a:extLst>
          </p:cNvPr>
          <p:cNvSpPr>
            <a:spLocks noGrp="1"/>
          </p:cNvSpPr>
          <p:nvPr>
            <p:ph type="title"/>
          </p:nvPr>
        </p:nvSpPr>
        <p:spPr/>
        <p:txBody>
          <a:bodyPr/>
          <a:lstStyle/>
          <a:p>
            <a:r>
              <a:rPr lang="en-IN" dirty="0"/>
              <a:t>Two-way Tables</a:t>
            </a:r>
          </a:p>
        </p:txBody>
      </p:sp>
      <p:sp>
        <p:nvSpPr>
          <p:cNvPr id="3" name="Content Placeholder 2">
            <a:extLst>
              <a:ext uri="{FF2B5EF4-FFF2-40B4-BE49-F238E27FC236}">
                <a16:creationId xmlns:a16="http://schemas.microsoft.com/office/drawing/2014/main" id="{13FA812A-1BC2-2802-A83F-F900C6582B35}"/>
              </a:ext>
            </a:extLst>
          </p:cNvPr>
          <p:cNvSpPr>
            <a:spLocks noGrp="1"/>
          </p:cNvSpPr>
          <p:nvPr>
            <p:ph idx="1"/>
          </p:nvPr>
        </p:nvSpPr>
        <p:spPr/>
        <p:txBody>
          <a:bodyPr>
            <a:normAutofit lnSpcReduction="10000"/>
          </a:bodyPr>
          <a:lstStyle/>
          <a:p>
            <a:r>
              <a:rPr lang="en-US" dirty="0"/>
              <a:t>Now the data in the two-way table is now dependent on two independent things, not just one. </a:t>
            </a:r>
          </a:p>
          <a:p>
            <a:r>
              <a:rPr lang="en-US" dirty="0"/>
              <a:t>In the one-way table, if someone asked us how much revenue the artist earned, we’d reply “For which month?” </a:t>
            </a:r>
          </a:p>
          <a:p>
            <a:r>
              <a:rPr lang="en-US" dirty="0"/>
              <a:t>But in the two-way table, if someone asked us how much revenue the artist earned, we’d reply “For which year and for which month?” </a:t>
            </a:r>
          </a:p>
          <a:p>
            <a:r>
              <a:rPr lang="en-US" dirty="0"/>
              <a:t>In the two-way table, each value depends on two things: the month and the year.</a:t>
            </a:r>
          </a:p>
          <a:p>
            <a:r>
              <a:rPr lang="en-US" dirty="0"/>
              <a:t>Whereas in the one-way table, each value depended on only on thing: the month.</a:t>
            </a:r>
          </a:p>
          <a:p>
            <a:endParaRPr lang="en-IN" dirty="0"/>
          </a:p>
        </p:txBody>
      </p:sp>
    </p:spTree>
    <p:extLst>
      <p:ext uri="{BB962C8B-B14F-4D97-AF65-F5344CB8AC3E}">
        <p14:creationId xmlns:p14="http://schemas.microsoft.com/office/powerpoint/2010/main" val="10302014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3EB6-0B86-55B7-7E79-9B45A4C249BF}"/>
              </a:ext>
            </a:extLst>
          </p:cNvPr>
          <p:cNvSpPr>
            <a:spLocks noGrp="1"/>
          </p:cNvSpPr>
          <p:nvPr>
            <p:ph type="title"/>
          </p:nvPr>
        </p:nvSpPr>
        <p:spPr/>
        <p:txBody>
          <a:bodyPr/>
          <a:lstStyle/>
          <a:p>
            <a:r>
              <a:rPr lang="en-IN" dirty="0"/>
              <a:t>Line Graph for a part of the Data</a:t>
            </a:r>
          </a:p>
        </p:txBody>
      </p:sp>
      <p:sp>
        <p:nvSpPr>
          <p:cNvPr id="3" name="Content Placeholder 2">
            <a:extLst>
              <a:ext uri="{FF2B5EF4-FFF2-40B4-BE49-F238E27FC236}">
                <a16:creationId xmlns:a16="http://schemas.microsoft.com/office/drawing/2014/main" id="{74C06326-21A0-A934-BDCD-D9CF14B4FD3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80B8EC0-0F90-CB2B-7593-FBF1EBB0812B}"/>
              </a:ext>
            </a:extLst>
          </p:cNvPr>
          <p:cNvPicPr>
            <a:picLocks noChangeAspect="1"/>
          </p:cNvPicPr>
          <p:nvPr/>
        </p:nvPicPr>
        <p:blipFill>
          <a:blip r:embed="rId2"/>
          <a:stretch>
            <a:fillRect/>
          </a:stretch>
        </p:blipFill>
        <p:spPr>
          <a:xfrm>
            <a:off x="1449269" y="1484579"/>
            <a:ext cx="7001047" cy="4753797"/>
          </a:xfrm>
          <a:prstGeom prst="rect">
            <a:avLst/>
          </a:prstGeom>
        </p:spPr>
      </p:pic>
    </p:spTree>
    <p:extLst>
      <p:ext uri="{BB962C8B-B14F-4D97-AF65-F5344CB8AC3E}">
        <p14:creationId xmlns:p14="http://schemas.microsoft.com/office/powerpoint/2010/main" val="37001479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A759-EF5E-41E4-FEC7-BD00A4364E29}"/>
              </a:ext>
            </a:extLst>
          </p:cNvPr>
          <p:cNvSpPr>
            <a:spLocks noGrp="1"/>
          </p:cNvSpPr>
          <p:nvPr>
            <p:ph type="title"/>
          </p:nvPr>
        </p:nvSpPr>
        <p:spPr/>
        <p:txBody>
          <a:bodyPr/>
          <a:lstStyle/>
          <a:p>
            <a:r>
              <a:rPr lang="en-IN" dirty="0"/>
              <a:t>Showing Totals</a:t>
            </a:r>
          </a:p>
        </p:txBody>
      </p:sp>
      <p:sp>
        <p:nvSpPr>
          <p:cNvPr id="3" name="Content Placeholder 2">
            <a:extLst>
              <a:ext uri="{FF2B5EF4-FFF2-40B4-BE49-F238E27FC236}">
                <a16:creationId xmlns:a16="http://schemas.microsoft.com/office/drawing/2014/main" id="{F7FBBA05-34C3-F005-89EA-9A7C4E359FDB}"/>
              </a:ext>
            </a:extLst>
          </p:cNvPr>
          <p:cNvSpPr>
            <a:spLocks noGrp="1"/>
          </p:cNvSpPr>
          <p:nvPr>
            <p:ph idx="1"/>
          </p:nvPr>
        </p:nvSpPr>
        <p:spPr/>
        <p:txBody>
          <a:bodyPr/>
          <a:lstStyle/>
          <a:p>
            <a:r>
              <a:rPr lang="en-US" dirty="0"/>
              <a:t>In two-way tables, we can also summarize the data by row and by column, plus give a total for the entire table in the lower right-hand corner.</a:t>
            </a:r>
          </a:p>
          <a:p>
            <a:endParaRPr lang="en-IN" dirty="0"/>
          </a:p>
        </p:txBody>
      </p:sp>
      <p:pic>
        <p:nvPicPr>
          <p:cNvPr id="5" name="Picture 4">
            <a:extLst>
              <a:ext uri="{FF2B5EF4-FFF2-40B4-BE49-F238E27FC236}">
                <a16:creationId xmlns:a16="http://schemas.microsoft.com/office/drawing/2014/main" id="{C02F1D92-7EBE-F172-97AA-7C56AD9E6DA5}"/>
              </a:ext>
            </a:extLst>
          </p:cNvPr>
          <p:cNvPicPr>
            <a:picLocks noChangeAspect="1"/>
          </p:cNvPicPr>
          <p:nvPr/>
        </p:nvPicPr>
        <p:blipFill>
          <a:blip r:embed="rId2"/>
          <a:stretch>
            <a:fillRect/>
          </a:stretch>
        </p:blipFill>
        <p:spPr>
          <a:xfrm>
            <a:off x="4660692" y="2678697"/>
            <a:ext cx="4013202" cy="4179303"/>
          </a:xfrm>
          <a:prstGeom prst="rect">
            <a:avLst/>
          </a:prstGeom>
        </p:spPr>
      </p:pic>
    </p:spTree>
    <p:extLst>
      <p:ext uri="{BB962C8B-B14F-4D97-AF65-F5344CB8AC3E}">
        <p14:creationId xmlns:p14="http://schemas.microsoft.com/office/powerpoint/2010/main" val="31492426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A759-EF5E-41E4-FEC7-BD00A4364E29}"/>
              </a:ext>
            </a:extLst>
          </p:cNvPr>
          <p:cNvSpPr>
            <a:spLocks noGrp="1"/>
          </p:cNvSpPr>
          <p:nvPr>
            <p:ph type="title"/>
          </p:nvPr>
        </p:nvSpPr>
        <p:spPr/>
        <p:txBody>
          <a:bodyPr/>
          <a:lstStyle/>
          <a:p>
            <a:r>
              <a:rPr lang="en-IN" dirty="0"/>
              <a:t>Why Totals?</a:t>
            </a:r>
          </a:p>
        </p:txBody>
      </p:sp>
      <p:sp>
        <p:nvSpPr>
          <p:cNvPr id="3" name="Content Placeholder 2">
            <a:extLst>
              <a:ext uri="{FF2B5EF4-FFF2-40B4-BE49-F238E27FC236}">
                <a16:creationId xmlns:a16="http://schemas.microsoft.com/office/drawing/2014/main" id="{F7FBBA05-34C3-F005-89EA-9A7C4E359FDB}"/>
              </a:ext>
            </a:extLst>
          </p:cNvPr>
          <p:cNvSpPr>
            <a:spLocks noGrp="1"/>
          </p:cNvSpPr>
          <p:nvPr>
            <p:ph idx="1"/>
          </p:nvPr>
        </p:nvSpPr>
        <p:spPr/>
        <p:txBody>
          <a:bodyPr>
            <a:normAutofit/>
          </a:bodyPr>
          <a:lstStyle/>
          <a:p>
            <a:r>
              <a:rPr lang="en-US" dirty="0"/>
              <a:t>From the two-way table, we can now see the revenue totals for each month down the right side of the table (these match the totals in the one-way table), but we can also see the revenue totals for each year along the bottom. </a:t>
            </a:r>
          </a:p>
          <a:p>
            <a:r>
              <a:rPr lang="en-US" dirty="0"/>
              <a:t>We can still see which month is best for the artist (November), but we can also see which year was best for the artist (2017).</a:t>
            </a:r>
          </a:p>
          <a:p>
            <a:r>
              <a:rPr lang="en-US" dirty="0"/>
              <a:t>We did a line graph to represent all of this data over time, but we could have done a bar graph, instead. (Next slide)</a:t>
            </a:r>
          </a:p>
          <a:p>
            <a:endParaRPr lang="en-IN" dirty="0"/>
          </a:p>
        </p:txBody>
      </p:sp>
    </p:spTree>
    <p:extLst>
      <p:ext uri="{BB962C8B-B14F-4D97-AF65-F5344CB8AC3E}">
        <p14:creationId xmlns:p14="http://schemas.microsoft.com/office/powerpoint/2010/main" val="27844752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A759-EF5E-41E4-FEC7-BD00A4364E29}"/>
              </a:ext>
            </a:extLst>
          </p:cNvPr>
          <p:cNvSpPr>
            <a:spLocks noGrp="1"/>
          </p:cNvSpPr>
          <p:nvPr>
            <p:ph type="title"/>
          </p:nvPr>
        </p:nvSpPr>
        <p:spPr/>
        <p:txBody>
          <a:bodyPr/>
          <a:lstStyle/>
          <a:p>
            <a:r>
              <a:rPr lang="en-IN" dirty="0"/>
              <a:t>Bar Graph</a:t>
            </a:r>
          </a:p>
        </p:txBody>
      </p:sp>
      <p:pic>
        <p:nvPicPr>
          <p:cNvPr id="5" name="Content Placeholder 4">
            <a:extLst>
              <a:ext uri="{FF2B5EF4-FFF2-40B4-BE49-F238E27FC236}">
                <a16:creationId xmlns:a16="http://schemas.microsoft.com/office/drawing/2014/main" id="{0CA70EBE-3BA4-05CE-7812-786669B8607D}"/>
              </a:ext>
            </a:extLst>
          </p:cNvPr>
          <p:cNvPicPr>
            <a:picLocks noGrp="1" noChangeAspect="1"/>
          </p:cNvPicPr>
          <p:nvPr>
            <p:ph idx="1"/>
          </p:nvPr>
        </p:nvPicPr>
        <p:blipFill>
          <a:blip r:embed="rId2"/>
          <a:stretch>
            <a:fillRect/>
          </a:stretch>
        </p:blipFill>
        <p:spPr>
          <a:xfrm>
            <a:off x="2047848" y="1464047"/>
            <a:ext cx="7075131" cy="4846211"/>
          </a:xfrm>
        </p:spPr>
      </p:pic>
    </p:spTree>
    <p:extLst>
      <p:ext uri="{BB962C8B-B14F-4D97-AF65-F5344CB8AC3E}">
        <p14:creationId xmlns:p14="http://schemas.microsoft.com/office/powerpoint/2010/main" val="3317594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C50064-7733-9CB4-BA8E-7A7240340E58}"/>
              </a:ext>
            </a:extLst>
          </p:cNvPr>
          <p:cNvSpPr>
            <a:spLocks noGrp="1"/>
          </p:cNvSpPr>
          <p:nvPr>
            <p:ph type="title"/>
          </p:nvPr>
        </p:nvSpPr>
        <p:spPr/>
        <p:txBody>
          <a:bodyPr/>
          <a:lstStyle/>
          <a:p>
            <a:r>
              <a:rPr lang="en-IN" dirty="0"/>
              <a:t>Areas of Data-related Work</a:t>
            </a:r>
          </a:p>
        </p:txBody>
      </p:sp>
      <p:sp>
        <p:nvSpPr>
          <p:cNvPr id="5" name="Text Placeholder 4">
            <a:extLst>
              <a:ext uri="{FF2B5EF4-FFF2-40B4-BE49-F238E27FC236}">
                <a16:creationId xmlns:a16="http://schemas.microsoft.com/office/drawing/2014/main" id="{AA6C36FB-C1D8-E628-3F51-42F384FBC42F}"/>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984962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44D8-6031-5960-5650-3A2D50283377}"/>
              </a:ext>
            </a:extLst>
          </p:cNvPr>
          <p:cNvSpPr>
            <a:spLocks noGrp="1"/>
          </p:cNvSpPr>
          <p:nvPr>
            <p:ph type="title"/>
          </p:nvPr>
        </p:nvSpPr>
        <p:spPr/>
        <p:txBody>
          <a:bodyPr/>
          <a:lstStyle/>
          <a:p>
            <a:r>
              <a:rPr lang="en-IN" dirty="0"/>
              <a:t>barGraph.py</a:t>
            </a:r>
          </a:p>
        </p:txBody>
      </p:sp>
      <p:sp>
        <p:nvSpPr>
          <p:cNvPr id="3" name="Content Placeholder 2">
            <a:extLst>
              <a:ext uri="{FF2B5EF4-FFF2-40B4-BE49-F238E27FC236}">
                <a16:creationId xmlns:a16="http://schemas.microsoft.com/office/drawing/2014/main" id="{BCAC1AEA-4E08-4383-D9C4-D7B5D5DF74DC}"/>
              </a:ext>
            </a:extLst>
          </p:cNvPr>
          <p:cNvSpPr>
            <a:spLocks noGrp="1"/>
          </p:cNvSpPr>
          <p:nvPr>
            <p:ph idx="1"/>
          </p:nvPr>
        </p:nvSpPr>
        <p:spPr/>
        <p:txBody>
          <a:bodyPr>
            <a:normAutofit fontScale="32500" lnSpcReduction="20000"/>
          </a:bodyPr>
          <a:lstStyle/>
          <a:p>
            <a:r>
              <a:rPr lang="en-IN" dirty="0"/>
              <a:t># Import the required library  </a:t>
            </a:r>
          </a:p>
          <a:p>
            <a:r>
              <a:rPr lang="en-IN" dirty="0"/>
              <a:t>import pandas as pd  </a:t>
            </a:r>
          </a:p>
          <a:p>
            <a:r>
              <a:rPr lang="en-IN" dirty="0"/>
              <a:t>import seaborn as </a:t>
            </a:r>
            <a:r>
              <a:rPr lang="en-IN" dirty="0" err="1"/>
              <a:t>sns</a:t>
            </a:r>
            <a:endParaRPr lang="en-IN" dirty="0"/>
          </a:p>
          <a:p>
            <a:r>
              <a:rPr lang="en-IN" dirty="0"/>
              <a:t>import </a:t>
            </a:r>
            <a:r>
              <a:rPr lang="en-IN" dirty="0" err="1"/>
              <a:t>matplotlib.pyplot</a:t>
            </a:r>
            <a:r>
              <a:rPr lang="en-IN" dirty="0"/>
              <a:t> as </a:t>
            </a:r>
            <a:r>
              <a:rPr lang="en-IN" dirty="0" err="1"/>
              <a:t>plt</a:t>
            </a:r>
            <a:r>
              <a:rPr lang="en-IN" dirty="0"/>
              <a:t> </a:t>
            </a:r>
          </a:p>
          <a:p>
            <a:endParaRPr lang="en-IN" dirty="0"/>
          </a:p>
          <a:p>
            <a:r>
              <a:rPr lang="en-IN" dirty="0"/>
              <a:t># load the dataset </a:t>
            </a:r>
          </a:p>
          <a:p>
            <a:r>
              <a:rPr lang="en-IN" dirty="0" err="1"/>
              <a:t>df</a:t>
            </a:r>
            <a:r>
              <a:rPr lang="en-IN" dirty="0"/>
              <a:t> = </a:t>
            </a:r>
            <a:r>
              <a:rPr lang="en-IN" dirty="0" err="1"/>
              <a:t>pd.read_csv</a:t>
            </a:r>
            <a:r>
              <a:rPr lang="en-IN" dirty="0"/>
              <a:t>("StatFun2_4_1.csv") </a:t>
            </a:r>
          </a:p>
          <a:p>
            <a:endParaRPr lang="en-IN" dirty="0"/>
          </a:p>
          <a:p>
            <a:r>
              <a:rPr lang="en-IN" dirty="0"/>
              <a:t># Create a bar plot of gender frequency</a:t>
            </a:r>
          </a:p>
          <a:p>
            <a:r>
              <a:rPr lang="en-IN" dirty="0" err="1"/>
              <a:t>plt.figure</a:t>
            </a:r>
            <a:r>
              <a:rPr lang="en-IN" dirty="0"/>
              <a:t>(</a:t>
            </a:r>
            <a:r>
              <a:rPr lang="en-IN" dirty="0" err="1"/>
              <a:t>figsize</a:t>
            </a:r>
            <a:r>
              <a:rPr lang="en-IN" dirty="0"/>
              <a:t>=(4,4))</a:t>
            </a:r>
          </a:p>
          <a:p>
            <a:r>
              <a:rPr lang="en-IN" dirty="0" err="1"/>
              <a:t>sns.countplot</a:t>
            </a:r>
            <a:r>
              <a:rPr lang="en-IN" dirty="0"/>
              <a:t>(x='gender', data=</a:t>
            </a:r>
            <a:r>
              <a:rPr lang="en-IN" dirty="0" err="1"/>
              <a:t>df</a:t>
            </a:r>
            <a:r>
              <a:rPr lang="en-IN" dirty="0"/>
              <a:t>)</a:t>
            </a:r>
          </a:p>
          <a:p>
            <a:r>
              <a:rPr lang="en-IN" dirty="0" err="1"/>
              <a:t>plt.show</a:t>
            </a:r>
            <a:r>
              <a:rPr lang="en-IN" dirty="0"/>
              <a:t>()</a:t>
            </a:r>
          </a:p>
          <a:p>
            <a:endParaRPr lang="en-IN" dirty="0"/>
          </a:p>
          <a:p>
            <a:r>
              <a:rPr lang="en-IN" dirty="0"/>
              <a:t>'''</a:t>
            </a:r>
          </a:p>
          <a:p>
            <a:r>
              <a:rPr lang="en-IN" dirty="0"/>
              <a:t># Display the same plot horizontally</a:t>
            </a:r>
          </a:p>
          <a:p>
            <a:r>
              <a:rPr lang="en-IN" dirty="0" err="1"/>
              <a:t>plt.figure</a:t>
            </a:r>
            <a:r>
              <a:rPr lang="en-IN" dirty="0"/>
              <a:t>(</a:t>
            </a:r>
            <a:r>
              <a:rPr lang="en-IN" dirty="0" err="1"/>
              <a:t>figsize</a:t>
            </a:r>
            <a:r>
              <a:rPr lang="en-IN" dirty="0"/>
              <a:t>=(4,4))</a:t>
            </a:r>
          </a:p>
          <a:p>
            <a:r>
              <a:rPr lang="en-IN" dirty="0" err="1"/>
              <a:t>sns.countplot</a:t>
            </a:r>
            <a:r>
              <a:rPr lang="en-IN" dirty="0"/>
              <a:t>(y='gender', data=</a:t>
            </a:r>
            <a:r>
              <a:rPr lang="en-IN" dirty="0" err="1"/>
              <a:t>df</a:t>
            </a:r>
            <a:r>
              <a:rPr lang="en-IN" dirty="0"/>
              <a:t>)</a:t>
            </a:r>
          </a:p>
          <a:p>
            <a:r>
              <a:rPr lang="en-IN" dirty="0" err="1"/>
              <a:t>plt.show</a:t>
            </a:r>
            <a:r>
              <a:rPr lang="en-IN" dirty="0"/>
              <a:t>()</a:t>
            </a:r>
          </a:p>
          <a:p>
            <a:r>
              <a:rPr lang="en-IN" dirty="0"/>
              <a:t>'''</a:t>
            </a:r>
          </a:p>
        </p:txBody>
      </p:sp>
    </p:spTree>
    <p:extLst>
      <p:ext uri="{BB962C8B-B14F-4D97-AF65-F5344CB8AC3E}">
        <p14:creationId xmlns:p14="http://schemas.microsoft.com/office/powerpoint/2010/main" val="32471208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A759-EF5E-41E4-FEC7-BD00A4364E29}"/>
              </a:ext>
            </a:extLst>
          </p:cNvPr>
          <p:cNvSpPr>
            <a:spLocks noGrp="1"/>
          </p:cNvSpPr>
          <p:nvPr>
            <p:ph type="title"/>
          </p:nvPr>
        </p:nvSpPr>
        <p:spPr/>
        <p:txBody>
          <a:bodyPr/>
          <a:lstStyle/>
          <a:p>
            <a:r>
              <a:rPr lang="en-IN" dirty="0"/>
              <a:t>Comparison Bar Graph</a:t>
            </a:r>
          </a:p>
        </p:txBody>
      </p:sp>
      <p:sp>
        <p:nvSpPr>
          <p:cNvPr id="4" name="Content Placeholder 3">
            <a:extLst>
              <a:ext uri="{FF2B5EF4-FFF2-40B4-BE49-F238E27FC236}">
                <a16:creationId xmlns:a16="http://schemas.microsoft.com/office/drawing/2014/main" id="{F5CB7B4E-F73F-2695-C29F-A935DA513E89}"/>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6269657B-306E-1DF5-1FF0-7D83395B9EE3}"/>
              </a:ext>
            </a:extLst>
          </p:cNvPr>
          <p:cNvPicPr>
            <a:picLocks noChangeAspect="1"/>
          </p:cNvPicPr>
          <p:nvPr/>
        </p:nvPicPr>
        <p:blipFill>
          <a:blip r:embed="rId2"/>
          <a:stretch>
            <a:fillRect/>
          </a:stretch>
        </p:blipFill>
        <p:spPr>
          <a:xfrm>
            <a:off x="1940861" y="1311058"/>
            <a:ext cx="7623553" cy="5181817"/>
          </a:xfrm>
          <a:prstGeom prst="rect">
            <a:avLst/>
          </a:prstGeom>
        </p:spPr>
      </p:pic>
    </p:spTree>
    <p:extLst>
      <p:ext uri="{BB962C8B-B14F-4D97-AF65-F5344CB8AC3E}">
        <p14:creationId xmlns:p14="http://schemas.microsoft.com/office/powerpoint/2010/main" val="30166972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A759-EF5E-41E4-FEC7-BD00A4364E29}"/>
              </a:ext>
            </a:extLst>
          </p:cNvPr>
          <p:cNvSpPr>
            <a:spLocks noGrp="1"/>
          </p:cNvSpPr>
          <p:nvPr>
            <p:ph type="title"/>
          </p:nvPr>
        </p:nvSpPr>
        <p:spPr/>
        <p:txBody>
          <a:bodyPr/>
          <a:lstStyle/>
          <a:p>
            <a:r>
              <a:rPr lang="en-IN" dirty="0"/>
              <a:t>Comparison Line Graph</a:t>
            </a:r>
          </a:p>
        </p:txBody>
      </p:sp>
      <p:sp>
        <p:nvSpPr>
          <p:cNvPr id="4" name="Content Placeholder 3">
            <a:extLst>
              <a:ext uri="{FF2B5EF4-FFF2-40B4-BE49-F238E27FC236}">
                <a16:creationId xmlns:a16="http://schemas.microsoft.com/office/drawing/2014/main" id="{F5CB7B4E-F73F-2695-C29F-A935DA513E8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2415073-3B88-3996-DFE2-39AF90150884}"/>
              </a:ext>
            </a:extLst>
          </p:cNvPr>
          <p:cNvPicPr>
            <a:picLocks noChangeAspect="1"/>
          </p:cNvPicPr>
          <p:nvPr/>
        </p:nvPicPr>
        <p:blipFill>
          <a:blip r:embed="rId2"/>
          <a:stretch>
            <a:fillRect/>
          </a:stretch>
        </p:blipFill>
        <p:spPr>
          <a:xfrm>
            <a:off x="2222229" y="1356162"/>
            <a:ext cx="7447288" cy="5111033"/>
          </a:xfrm>
          <a:prstGeom prst="rect">
            <a:avLst/>
          </a:prstGeom>
        </p:spPr>
      </p:pic>
    </p:spTree>
    <p:extLst>
      <p:ext uri="{BB962C8B-B14F-4D97-AF65-F5344CB8AC3E}">
        <p14:creationId xmlns:p14="http://schemas.microsoft.com/office/powerpoint/2010/main" val="10898342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E23A4-98D8-CD43-A766-A935E67C0C82}"/>
              </a:ext>
            </a:extLst>
          </p:cNvPr>
          <p:cNvSpPr>
            <a:spLocks noGrp="1"/>
          </p:cNvSpPr>
          <p:nvPr>
            <p:ph type="title"/>
          </p:nvPr>
        </p:nvSpPr>
        <p:spPr/>
        <p:txBody>
          <a:bodyPr/>
          <a:lstStyle/>
          <a:p>
            <a:r>
              <a:rPr lang="en-IN" dirty="0"/>
              <a:t>Venn Diagram</a:t>
            </a:r>
          </a:p>
        </p:txBody>
      </p:sp>
      <p:sp>
        <p:nvSpPr>
          <p:cNvPr id="3" name="Content Placeholder 2">
            <a:extLst>
              <a:ext uri="{FF2B5EF4-FFF2-40B4-BE49-F238E27FC236}">
                <a16:creationId xmlns:a16="http://schemas.microsoft.com/office/drawing/2014/main" id="{414B419B-D7C2-D7CD-D263-70A15A996FC9}"/>
              </a:ext>
            </a:extLst>
          </p:cNvPr>
          <p:cNvSpPr>
            <a:spLocks noGrp="1"/>
          </p:cNvSpPr>
          <p:nvPr>
            <p:ph idx="1"/>
          </p:nvPr>
        </p:nvSpPr>
        <p:spPr/>
        <p:txBody>
          <a:bodyPr>
            <a:normAutofit fontScale="92500" lnSpcReduction="20000"/>
          </a:bodyPr>
          <a:lstStyle/>
          <a:p>
            <a:r>
              <a:rPr lang="en-US" dirty="0"/>
              <a:t>We’ve seen how we can express data in a two-way table, and then translate that data into bar and line graphs. But we can also express data from a two-way table in a different visualization called a </a:t>
            </a:r>
            <a:r>
              <a:rPr lang="en-US" b="1" dirty="0"/>
              <a:t>Venn diagram</a:t>
            </a:r>
            <a:r>
              <a:rPr lang="en-US" dirty="0"/>
              <a:t>.</a:t>
            </a:r>
          </a:p>
          <a:p>
            <a:r>
              <a:rPr lang="en-US" dirty="0"/>
              <a:t>For instance, suppose we asked students about their favorite kind of pet, and collected the following data.</a:t>
            </a:r>
          </a:p>
          <a:p>
            <a:pPr lvl="1"/>
            <a:r>
              <a:rPr lang="en-US" dirty="0"/>
              <a:t>2 students like dogs, but not cats or birds</a:t>
            </a:r>
          </a:p>
          <a:p>
            <a:pPr lvl="1"/>
            <a:r>
              <a:rPr lang="en-US" dirty="0"/>
              <a:t>3 students like cats, but not dogs or birds</a:t>
            </a:r>
          </a:p>
          <a:p>
            <a:pPr lvl="1"/>
            <a:r>
              <a:rPr lang="en-US" dirty="0"/>
              <a:t>1 student likes birds, but not dogs or cats</a:t>
            </a:r>
          </a:p>
          <a:p>
            <a:pPr lvl="1"/>
            <a:r>
              <a:rPr lang="en-US" dirty="0"/>
              <a:t>3 students like dogs and birds, but not cats</a:t>
            </a:r>
          </a:p>
          <a:p>
            <a:pPr lvl="1"/>
            <a:r>
              <a:rPr lang="en-US" dirty="0"/>
              <a:t>5 students like dogs and cats, but not birds</a:t>
            </a:r>
          </a:p>
          <a:p>
            <a:pPr lvl="1"/>
            <a:r>
              <a:rPr lang="en-US" dirty="0"/>
              <a:t>4 students like cats and birds, but not dogs</a:t>
            </a:r>
          </a:p>
          <a:p>
            <a:pPr lvl="1"/>
            <a:r>
              <a:rPr lang="en-US" dirty="0"/>
              <a:t>6 students like dogs, cats, and birds</a:t>
            </a:r>
          </a:p>
          <a:p>
            <a:pPr lvl="1"/>
            <a:r>
              <a:rPr lang="en-US" dirty="0"/>
              <a:t>7 students don’t like any kind of pet</a:t>
            </a:r>
            <a:endParaRPr lang="en-IN" dirty="0"/>
          </a:p>
        </p:txBody>
      </p:sp>
    </p:spTree>
    <p:extLst>
      <p:ext uri="{BB962C8B-B14F-4D97-AF65-F5344CB8AC3E}">
        <p14:creationId xmlns:p14="http://schemas.microsoft.com/office/powerpoint/2010/main" val="12286209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483F8-5C4C-5821-6114-07252FDB79DE}"/>
              </a:ext>
            </a:extLst>
          </p:cNvPr>
          <p:cNvSpPr>
            <a:spLocks noGrp="1"/>
          </p:cNvSpPr>
          <p:nvPr>
            <p:ph type="title"/>
          </p:nvPr>
        </p:nvSpPr>
        <p:spPr/>
        <p:txBody>
          <a:bodyPr/>
          <a:lstStyle/>
          <a:p>
            <a:r>
              <a:rPr lang="en-IN" dirty="0"/>
              <a:t>Venn Diagram</a:t>
            </a:r>
          </a:p>
        </p:txBody>
      </p:sp>
      <p:sp>
        <p:nvSpPr>
          <p:cNvPr id="3" name="Content Placeholder 2">
            <a:extLst>
              <a:ext uri="{FF2B5EF4-FFF2-40B4-BE49-F238E27FC236}">
                <a16:creationId xmlns:a16="http://schemas.microsoft.com/office/drawing/2014/main" id="{2A698DA6-B487-57D4-4AD1-8FC862E2895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FC049D5-0F34-FE2F-6401-23235DD2EBE9}"/>
              </a:ext>
            </a:extLst>
          </p:cNvPr>
          <p:cNvPicPr>
            <a:picLocks noChangeAspect="1"/>
          </p:cNvPicPr>
          <p:nvPr/>
        </p:nvPicPr>
        <p:blipFill>
          <a:blip r:embed="rId2"/>
          <a:stretch>
            <a:fillRect/>
          </a:stretch>
        </p:blipFill>
        <p:spPr>
          <a:xfrm>
            <a:off x="2525630" y="1442283"/>
            <a:ext cx="7140739" cy="5050592"/>
          </a:xfrm>
          <a:prstGeom prst="rect">
            <a:avLst/>
          </a:prstGeom>
        </p:spPr>
      </p:pic>
    </p:spTree>
    <p:extLst>
      <p:ext uri="{BB962C8B-B14F-4D97-AF65-F5344CB8AC3E}">
        <p14:creationId xmlns:p14="http://schemas.microsoft.com/office/powerpoint/2010/main" val="34529488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2E3F-6126-22C2-5E5B-A9D148E2FD5A}"/>
              </a:ext>
            </a:extLst>
          </p:cNvPr>
          <p:cNvSpPr>
            <a:spLocks noGrp="1"/>
          </p:cNvSpPr>
          <p:nvPr>
            <p:ph type="title"/>
          </p:nvPr>
        </p:nvSpPr>
        <p:spPr/>
        <p:txBody>
          <a:bodyPr/>
          <a:lstStyle/>
          <a:p>
            <a:r>
              <a:rPr lang="en-IN" dirty="0"/>
              <a:t>Interpretation</a:t>
            </a:r>
          </a:p>
        </p:txBody>
      </p:sp>
      <p:sp>
        <p:nvSpPr>
          <p:cNvPr id="3" name="Content Placeholder 2">
            <a:extLst>
              <a:ext uri="{FF2B5EF4-FFF2-40B4-BE49-F238E27FC236}">
                <a16:creationId xmlns:a16="http://schemas.microsoft.com/office/drawing/2014/main" id="{0F73D87A-F298-BEB7-7DDD-0BC216CA70C4}"/>
              </a:ext>
            </a:extLst>
          </p:cNvPr>
          <p:cNvSpPr>
            <a:spLocks noGrp="1"/>
          </p:cNvSpPr>
          <p:nvPr>
            <p:ph idx="1"/>
          </p:nvPr>
        </p:nvSpPr>
        <p:spPr/>
        <p:txBody>
          <a:bodyPr>
            <a:normAutofit fontScale="92500" lnSpcReduction="20000"/>
          </a:bodyPr>
          <a:lstStyle/>
          <a:p>
            <a:r>
              <a:rPr lang="en-US" dirty="0"/>
              <a:t>Because we put a 2 inside the brown circle but outside the black and blue circles, it means 2 students like dogs only.</a:t>
            </a:r>
          </a:p>
          <a:p>
            <a:r>
              <a:rPr lang="en-US" dirty="0"/>
              <a:t>Because we put a 3 inside the black circle but outside the brown and blue circles, it means 3 students like cats only.</a:t>
            </a:r>
          </a:p>
          <a:p>
            <a:r>
              <a:rPr lang="en-US" dirty="0"/>
              <a:t>Because we put a 1 inside the blue circle but outside the brown and black circles, it means 1 student likes birds only.</a:t>
            </a:r>
          </a:p>
          <a:p>
            <a:r>
              <a:rPr lang="en-US" dirty="0"/>
              <a:t>Because we put a 3 inside the overlap of the blue and brown circles but outside the black circle, it means 3 students like dogs and birds, but not cats.</a:t>
            </a:r>
          </a:p>
          <a:p>
            <a:r>
              <a:rPr lang="en-US" dirty="0"/>
              <a:t>...</a:t>
            </a:r>
          </a:p>
          <a:p>
            <a:r>
              <a:rPr lang="en-US" dirty="0"/>
              <a:t>Because we put a 7 outside all three circle circles in the corner of the Venn diagram, it means 7 students don’t like any kind of pet.</a:t>
            </a:r>
          </a:p>
        </p:txBody>
      </p:sp>
    </p:spTree>
    <p:extLst>
      <p:ext uri="{BB962C8B-B14F-4D97-AF65-F5344CB8AC3E}">
        <p14:creationId xmlns:p14="http://schemas.microsoft.com/office/powerpoint/2010/main" val="28838930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E433F-2C4C-EF4C-A683-CAB0004E7975}"/>
              </a:ext>
            </a:extLst>
          </p:cNvPr>
          <p:cNvSpPr>
            <a:spLocks noGrp="1"/>
          </p:cNvSpPr>
          <p:nvPr>
            <p:ph type="title"/>
          </p:nvPr>
        </p:nvSpPr>
        <p:spPr/>
        <p:txBody>
          <a:bodyPr/>
          <a:lstStyle/>
          <a:p>
            <a:r>
              <a:rPr lang="en-IN" dirty="0"/>
              <a:t>Join Distribution</a:t>
            </a:r>
          </a:p>
        </p:txBody>
      </p:sp>
      <p:sp>
        <p:nvSpPr>
          <p:cNvPr id="3" name="Content Placeholder 2">
            <a:extLst>
              <a:ext uri="{FF2B5EF4-FFF2-40B4-BE49-F238E27FC236}">
                <a16:creationId xmlns:a16="http://schemas.microsoft.com/office/drawing/2014/main" id="{2DDCC0DF-4732-C4F3-0FE9-DC7290B84547}"/>
              </a:ext>
            </a:extLst>
          </p:cNvPr>
          <p:cNvSpPr>
            <a:spLocks noGrp="1"/>
          </p:cNvSpPr>
          <p:nvPr>
            <p:ph idx="1"/>
          </p:nvPr>
        </p:nvSpPr>
        <p:spPr/>
        <p:txBody>
          <a:bodyPr/>
          <a:lstStyle/>
          <a:p>
            <a:r>
              <a:rPr lang="en-IN" dirty="0"/>
              <a:t>It is a table of percentages that shows the distribution of one data set against the distribution of another data set.</a:t>
            </a:r>
          </a:p>
          <a:p>
            <a:r>
              <a:rPr lang="en-IN" dirty="0"/>
              <a:t>Example: Exercise against weight loss</a:t>
            </a:r>
          </a:p>
        </p:txBody>
      </p:sp>
      <p:pic>
        <p:nvPicPr>
          <p:cNvPr id="7" name="Picture 6">
            <a:extLst>
              <a:ext uri="{FF2B5EF4-FFF2-40B4-BE49-F238E27FC236}">
                <a16:creationId xmlns:a16="http://schemas.microsoft.com/office/drawing/2014/main" id="{B18A33A5-D59D-D645-C5A8-046B483BD539}"/>
              </a:ext>
            </a:extLst>
          </p:cNvPr>
          <p:cNvPicPr>
            <a:picLocks noChangeAspect="1"/>
          </p:cNvPicPr>
          <p:nvPr/>
        </p:nvPicPr>
        <p:blipFill>
          <a:blip r:embed="rId2"/>
          <a:stretch>
            <a:fillRect/>
          </a:stretch>
        </p:blipFill>
        <p:spPr>
          <a:xfrm>
            <a:off x="2705767" y="3292980"/>
            <a:ext cx="7194977" cy="3088692"/>
          </a:xfrm>
          <a:prstGeom prst="rect">
            <a:avLst/>
          </a:prstGeom>
        </p:spPr>
      </p:pic>
    </p:spTree>
    <p:extLst>
      <p:ext uri="{BB962C8B-B14F-4D97-AF65-F5344CB8AC3E}">
        <p14:creationId xmlns:p14="http://schemas.microsoft.com/office/powerpoint/2010/main" val="1224978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432B-B9DA-736F-3670-3DA5E5403411}"/>
              </a:ext>
            </a:extLst>
          </p:cNvPr>
          <p:cNvSpPr>
            <a:spLocks noGrp="1"/>
          </p:cNvSpPr>
          <p:nvPr>
            <p:ph type="title"/>
          </p:nvPr>
        </p:nvSpPr>
        <p:spPr/>
        <p:txBody>
          <a:bodyPr/>
          <a:lstStyle/>
          <a:p>
            <a:r>
              <a:rPr lang="en-IN" dirty="0"/>
              <a:t>Histogram</a:t>
            </a:r>
          </a:p>
        </p:txBody>
      </p:sp>
      <p:sp>
        <p:nvSpPr>
          <p:cNvPr id="3" name="Content Placeholder 2">
            <a:extLst>
              <a:ext uri="{FF2B5EF4-FFF2-40B4-BE49-F238E27FC236}">
                <a16:creationId xmlns:a16="http://schemas.microsoft.com/office/drawing/2014/main" id="{178064F1-4BB0-8269-C663-8A08EE1843DB}"/>
              </a:ext>
            </a:extLst>
          </p:cNvPr>
          <p:cNvSpPr>
            <a:spLocks noGrp="1"/>
          </p:cNvSpPr>
          <p:nvPr>
            <p:ph idx="1"/>
          </p:nvPr>
        </p:nvSpPr>
        <p:spPr/>
        <p:txBody>
          <a:bodyPr>
            <a:normAutofit/>
          </a:bodyPr>
          <a:lstStyle/>
          <a:p>
            <a:r>
              <a:rPr lang="en-US" dirty="0"/>
              <a:t>A </a:t>
            </a:r>
            <a:r>
              <a:rPr lang="en-US" b="1" dirty="0"/>
              <a:t>histogram</a:t>
            </a:r>
            <a:r>
              <a:rPr lang="en-US" dirty="0"/>
              <a:t>, also called a </a:t>
            </a:r>
            <a:r>
              <a:rPr lang="en-US" b="1" dirty="0"/>
              <a:t>frequency histogram</a:t>
            </a:r>
            <a:r>
              <a:rPr lang="en-US" dirty="0"/>
              <a:t>, is just like a bar graph, except that we collect the data into buckets or bins, and then sketch a bar for each bucket. </a:t>
            </a:r>
          </a:p>
          <a:p>
            <a:r>
              <a:rPr lang="en-US" dirty="0"/>
              <a:t>Each bucket needs to be the same size, or width, so that they’re capable of holding the same amount of data.</a:t>
            </a:r>
          </a:p>
          <a:p>
            <a:r>
              <a:rPr lang="en-US" dirty="0"/>
              <a:t>Unlike bar charts, histograms have no gaps between the bars (although some bars might be absent, which means there’s no frequency in that “bucket”). </a:t>
            </a:r>
          </a:p>
          <a:p>
            <a:r>
              <a:rPr lang="en-US" dirty="0"/>
              <a:t>A histogram represents a continuous data set, which is why there are no gaps between the buckets.</a:t>
            </a:r>
          </a:p>
          <a:p>
            <a:endParaRPr lang="en-IN" dirty="0"/>
          </a:p>
        </p:txBody>
      </p:sp>
    </p:spTree>
    <p:extLst>
      <p:ext uri="{BB962C8B-B14F-4D97-AF65-F5344CB8AC3E}">
        <p14:creationId xmlns:p14="http://schemas.microsoft.com/office/powerpoint/2010/main" val="14846821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FFFA-C97C-3A36-E317-9AA77BA59F23}"/>
              </a:ext>
            </a:extLst>
          </p:cNvPr>
          <p:cNvSpPr>
            <a:spLocks noGrp="1"/>
          </p:cNvSpPr>
          <p:nvPr>
            <p:ph type="title"/>
          </p:nvPr>
        </p:nvSpPr>
        <p:spPr/>
        <p:txBody>
          <a:bodyPr/>
          <a:lstStyle/>
          <a:p>
            <a:r>
              <a:rPr lang="en-IN" dirty="0"/>
              <a:t>Why Histogram?</a:t>
            </a:r>
          </a:p>
        </p:txBody>
      </p:sp>
      <p:sp>
        <p:nvSpPr>
          <p:cNvPr id="3" name="Content Placeholder 2">
            <a:extLst>
              <a:ext uri="{FF2B5EF4-FFF2-40B4-BE49-F238E27FC236}">
                <a16:creationId xmlns:a16="http://schemas.microsoft.com/office/drawing/2014/main" id="{65B52649-A0F6-84AC-D991-65CA769EE8CF}"/>
              </a:ext>
            </a:extLst>
          </p:cNvPr>
          <p:cNvSpPr>
            <a:spLocks noGrp="1"/>
          </p:cNvSpPr>
          <p:nvPr>
            <p:ph idx="1"/>
          </p:nvPr>
        </p:nvSpPr>
        <p:spPr/>
        <p:txBody>
          <a:bodyPr>
            <a:normAutofit fontScale="92500" lnSpcReduction="10000"/>
          </a:bodyPr>
          <a:lstStyle/>
          <a:p>
            <a:r>
              <a:rPr lang="en-US" dirty="0"/>
              <a:t>One reason we might want to use a histogram instead of a bar graph is because we have too many data points to plot individually. </a:t>
            </a:r>
          </a:p>
          <a:p>
            <a:r>
              <a:rPr lang="en-US" dirty="0"/>
              <a:t>For example, maybe we want to use census data to make a graph of the number of people of each age in the entire city of San Francisco. </a:t>
            </a:r>
          </a:p>
          <a:p>
            <a:r>
              <a:rPr lang="en-US" dirty="0"/>
              <a:t>In a typical bar graph, we have to show a bar for children younger that 1, another for 1-year-olds, for 2-year-olds, 3, 4, 5, all the way up to 100 or maybe even older. </a:t>
            </a:r>
          </a:p>
          <a:p>
            <a:r>
              <a:rPr lang="en-US" dirty="0"/>
              <a:t>In other words, our bar graph might have 100 bars or more.</a:t>
            </a:r>
          </a:p>
          <a:p>
            <a:r>
              <a:rPr lang="en-US" dirty="0"/>
              <a:t>A histogram is the perfect solution to an overly-complicated bar graph. </a:t>
            </a:r>
          </a:p>
          <a:p>
            <a:r>
              <a:rPr lang="en-US" dirty="0"/>
              <a:t>To create a histogram for the same information, we might group together 0 − 9 year-olds, 10 − 19 year-olds, 20 − 29 year-olds, etc.</a:t>
            </a:r>
            <a:endParaRPr lang="en-IN" dirty="0"/>
          </a:p>
        </p:txBody>
      </p:sp>
    </p:spTree>
    <p:extLst>
      <p:ext uri="{BB962C8B-B14F-4D97-AF65-F5344CB8AC3E}">
        <p14:creationId xmlns:p14="http://schemas.microsoft.com/office/powerpoint/2010/main" val="26201928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FFFA-C97C-3A36-E317-9AA77BA59F23}"/>
              </a:ext>
            </a:extLst>
          </p:cNvPr>
          <p:cNvSpPr>
            <a:spLocks noGrp="1"/>
          </p:cNvSpPr>
          <p:nvPr>
            <p:ph type="title"/>
          </p:nvPr>
        </p:nvSpPr>
        <p:spPr/>
        <p:txBody>
          <a:bodyPr/>
          <a:lstStyle/>
          <a:p>
            <a:r>
              <a:rPr lang="en-IN" dirty="0"/>
              <a:t>Why Histogram?</a:t>
            </a:r>
          </a:p>
        </p:txBody>
      </p:sp>
      <p:sp>
        <p:nvSpPr>
          <p:cNvPr id="3" name="Content Placeholder 2">
            <a:extLst>
              <a:ext uri="{FF2B5EF4-FFF2-40B4-BE49-F238E27FC236}">
                <a16:creationId xmlns:a16="http://schemas.microsoft.com/office/drawing/2014/main" id="{65B52649-A0F6-84AC-D991-65CA769EE8CF}"/>
              </a:ext>
            </a:extLst>
          </p:cNvPr>
          <p:cNvSpPr>
            <a:spLocks noGrp="1"/>
          </p:cNvSpPr>
          <p:nvPr>
            <p:ph idx="1"/>
          </p:nvPr>
        </p:nvSpPr>
        <p:spPr/>
        <p:txBody>
          <a:bodyPr>
            <a:normAutofit/>
          </a:bodyPr>
          <a:lstStyle/>
          <a:p>
            <a:r>
              <a:rPr lang="en-US" dirty="0"/>
              <a:t>Notice that each of these buckets is the same size or length. </a:t>
            </a:r>
          </a:p>
          <a:p>
            <a:r>
              <a:rPr lang="en-US" dirty="0"/>
              <a:t>That’s important to remember when making a histogram. </a:t>
            </a:r>
          </a:p>
          <a:p>
            <a:r>
              <a:rPr lang="en-US" dirty="0"/>
              <a:t>Putting people of similar age together in those groups would allow us to create a histogram with around 10 bars, instead of a bar graph with around 100 bars.</a:t>
            </a:r>
          </a:p>
          <a:p>
            <a:r>
              <a:rPr lang="en-US" dirty="0"/>
              <a:t>See next slide</a:t>
            </a:r>
            <a:endParaRPr lang="en-IN" dirty="0"/>
          </a:p>
        </p:txBody>
      </p:sp>
    </p:spTree>
    <p:extLst>
      <p:ext uri="{BB962C8B-B14F-4D97-AF65-F5344CB8AC3E}">
        <p14:creationId xmlns:p14="http://schemas.microsoft.com/office/powerpoint/2010/main" val="368998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A934-3404-7B3A-E249-6D780A048163}"/>
              </a:ext>
            </a:extLst>
          </p:cNvPr>
          <p:cNvSpPr>
            <a:spLocks noGrp="1"/>
          </p:cNvSpPr>
          <p:nvPr>
            <p:ph type="title"/>
          </p:nvPr>
        </p:nvSpPr>
        <p:spPr/>
        <p:txBody>
          <a:bodyPr/>
          <a:lstStyle/>
          <a:p>
            <a:r>
              <a:rPr lang="en-IN" dirty="0"/>
              <a:t>Three Key Parts</a:t>
            </a:r>
          </a:p>
        </p:txBody>
      </p:sp>
      <p:sp>
        <p:nvSpPr>
          <p:cNvPr id="3" name="Content Placeholder 2">
            <a:extLst>
              <a:ext uri="{FF2B5EF4-FFF2-40B4-BE49-F238E27FC236}">
                <a16:creationId xmlns:a16="http://schemas.microsoft.com/office/drawing/2014/main" id="{24B19B37-0184-C41D-EB19-9284A21C4D82}"/>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26A415E8-A561-7AAD-65F3-AE84F078FDCA}"/>
              </a:ext>
            </a:extLst>
          </p:cNvPr>
          <p:cNvPicPr>
            <a:picLocks noChangeAspect="1"/>
          </p:cNvPicPr>
          <p:nvPr/>
        </p:nvPicPr>
        <p:blipFill>
          <a:blip r:embed="rId2"/>
          <a:stretch>
            <a:fillRect/>
          </a:stretch>
        </p:blipFill>
        <p:spPr>
          <a:xfrm>
            <a:off x="1254458" y="2301997"/>
            <a:ext cx="9683083" cy="3133032"/>
          </a:xfrm>
          <a:prstGeom prst="rect">
            <a:avLst/>
          </a:prstGeom>
        </p:spPr>
      </p:pic>
    </p:spTree>
    <p:extLst>
      <p:ext uri="{BB962C8B-B14F-4D97-AF65-F5344CB8AC3E}">
        <p14:creationId xmlns:p14="http://schemas.microsoft.com/office/powerpoint/2010/main" val="37928393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D0F2-2579-D7CD-6398-412B4052FE14}"/>
              </a:ext>
            </a:extLst>
          </p:cNvPr>
          <p:cNvSpPr>
            <a:spLocks noGrp="1"/>
          </p:cNvSpPr>
          <p:nvPr>
            <p:ph type="title"/>
          </p:nvPr>
        </p:nvSpPr>
        <p:spPr/>
        <p:txBody>
          <a:bodyPr/>
          <a:lstStyle/>
          <a:p>
            <a:r>
              <a:rPr lang="en-IN" dirty="0"/>
              <a:t>Histogram Example</a:t>
            </a:r>
          </a:p>
        </p:txBody>
      </p:sp>
      <p:sp>
        <p:nvSpPr>
          <p:cNvPr id="3" name="Content Placeholder 2">
            <a:extLst>
              <a:ext uri="{FF2B5EF4-FFF2-40B4-BE49-F238E27FC236}">
                <a16:creationId xmlns:a16="http://schemas.microsoft.com/office/drawing/2014/main" id="{37F557B7-688A-38DA-372F-22C744866C6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939CE87-5491-1F54-F553-795D330B743A}"/>
              </a:ext>
            </a:extLst>
          </p:cNvPr>
          <p:cNvPicPr>
            <a:picLocks noChangeAspect="1"/>
          </p:cNvPicPr>
          <p:nvPr/>
        </p:nvPicPr>
        <p:blipFill>
          <a:blip r:embed="rId2"/>
          <a:stretch>
            <a:fillRect/>
          </a:stretch>
        </p:blipFill>
        <p:spPr>
          <a:xfrm>
            <a:off x="1141061" y="1437996"/>
            <a:ext cx="9081726" cy="4738967"/>
          </a:xfrm>
          <a:prstGeom prst="rect">
            <a:avLst/>
          </a:prstGeom>
        </p:spPr>
      </p:pic>
    </p:spTree>
    <p:extLst>
      <p:ext uri="{BB962C8B-B14F-4D97-AF65-F5344CB8AC3E}">
        <p14:creationId xmlns:p14="http://schemas.microsoft.com/office/powerpoint/2010/main" val="30608202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9854E-9C2F-05CC-CEB2-B108E9AB35DE}"/>
              </a:ext>
            </a:extLst>
          </p:cNvPr>
          <p:cNvSpPr>
            <a:spLocks noGrp="1"/>
          </p:cNvSpPr>
          <p:nvPr>
            <p:ph type="title"/>
          </p:nvPr>
        </p:nvSpPr>
        <p:spPr/>
        <p:txBody>
          <a:bodyPr/>
          <a:lstStyle/>
          <a:p>
            <a:r>
              <a:rPr lang="en-IN" dirty="0"/>
              <a:t>When to use a Bar graph and when to use a Histogram?</a:t>
            </a:r>
          </a:p>
        </p:txBody>
      </p:sp>
      <p:sp>
        <p:nvSpPr>
          <p:cNvPr id="3" name="Content Placeholder 2">
            <a:extLst>
              <a:ext uri="{FF2B5EF4-FFF2-40B4-BE49-F238E27FC236}">
                <a16:creationId xmlns:a16="http://schemas.microsoft.com/office/drawing/2014/main" id="{4859B503-2FB7-B759-CD53-564A9E3C5C29}"/>
              </a:ext>
            </a:extLst>
          </p:cNvPr>
          <p:cNvSpPr>
            <a:spLocks noGrp="1"/>
          </p:cNvSpPr>
          <p:nvPr>
            <p:ph idx="1"/>
          </p:nvPr>
        </p:nvSpPr>
        <p:spPr/>
        <p:txBody>
          <a:bodyPr/>
          <a:lstStyle/>
          <a:p>
            <a:r>
              <a:rPr lang="en-US" dirty="0"/>
              <a:t>The way the data is spread out in the histogram is called the </a:t>
            </a:r>
            <a:r>
              <a:rPr lang="en-US" b="1" dirty="0"/>
              <a:t>distribution</a:t>
            </a:r>
            <a:r>
              <a:rPr lang="en-US" dirty="0"/>
              <a:t>.</a:t>
            </a:r>
          </a:p>
          <a:p>
            <a:r>
              <a:rPr lang="en-US" dirty="0"/>
              <a:t>As a very general rule, </a:t>
            </a:r>
            <a:r>
              <a:rPr lang="en-US" i="1" dirty="0"/>
              <a:t>qualitative data is usually better in a bar graph</a:t>
            </a:r>
            <a:r>
              <a:rPr lang="en-US" dirty="0"/>
              <a:t>, and </a:t>
            </a:r>
            <a:r>
              <a:rPr lang="en-US" i="1" dirty="0"/>
              <a:t>quantitative data is usually better in a histogram</a:t>
            </a:r>
            <a:r>
              <a:rPr lang="en-US" dirty="0"/>
              <a:t>.</a:t>
            </a:r>
          </a:p>
          <a:p>
            <a:endParaRPr lang="en-IN" dirty="0"/>
          </a:p>
        </p:txBody>
      </p:sp>
    </p:spTree>
    <p:extLst>
      <p:ext uri="{BB962C8B-B14F-4D97-AF65-F5344CB8AC3E}">
        <p14:creationId xmlns:p14="http://schemas.microsoft.com/office/powerpoint/2010/main" val="36841684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C57ED6-4DA4-1C75-14D1-62C723A5304F}"/>
              </a:ext>
            </a:extLst>
          </p:cNvPr>
          <p:cNvSpPr>
            <a:spLocks noGrp="1"/>
          </p:cNvSpPr>
          <p:nvPr>
            <p:ph type="title"/>
          </p:nvPr>
        </p:nvSpPr>
        <p:spPr/>
        <p:txBody>
          <a:bodyPr/>
          <a:lstStyle/>
          <a:p>
            <a:r>
              <a:rPr lang="en-IN" dirty="0"/>
              <a:t>Descriptive Statistical Measures</a:t>
            </a:r>
          </a:p>
        </p:txBody>
      </p:sp>
      <p:sp>
        <p:nvSpPr>
          <p:cNvPr id="5" name="Text Placeholder 4">
            <a:extLst>
              <a:ext uri="{FF2B5EF4-FFF2-40B4-BE49-F238E27FC236}">
                <a16:creationId xmlns:a16="http://schemas.microsoft.com/office/drawing/2014/main" id="{BDF6392E-696D-1180-5483-684A920696D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6412926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24A0C-8AC8-44E5-7889-B11C3BA59188}"/>
              </a:ext>
            </a:extLst>
          </p:cNvPr>
          <p:cNvSpPr>
            <a:spLocks noGrp="1"/>
          </p:cNvSpPr>
          <p:nvPr>
            <p:ph type="title"/>
          </p:nvPr>
        </p:nvSpPr>
        <p:spPr/>
        <p:txBody>
          <a:bodyPr/>
          <a:lstStyle/>
          <a:p>
            <a:r>
              <a:rPr lang="en-IN" dirty="0"/>
              <a:t>Population versus Sample</a:t>
            </a:r>
          </a:p>
        </p:txBody>
      </p:sp>
      <p:sp>
        <p:nvSpPr>
          <p:cNvPr id="3" name="Content Placeholder 2">
            <a:extLst>
              <a:ext uri="{FF2B5EF4-FFF2-40B4-BE49-F238E27FC236}">
                <a16:creationId xmlns:a16="http://schemas.microsoft.com/office/drawing/2014/main" id="{9C184716-113F-8DCF-337B-6CE1A419C272}"/>
              </a:ext>
            </a:extLst>
          </p:cNvPr>
          <p:cNvSpPr>
            <a:spLocks noGrp="1"/>
          </p:cNvSpPr>
          <p:nvPr>
            <p:ph idx="1"/>
          </p:nvPr>
        </p:nvSpPr>
        <p:spPr/>
        <p:txBody>
          <a:bodyPr/>
          <a:lstStyle/>
          <a:p>
            <a:endParaRPr lang="en-IN"/>
          </a:p>
        </p:txBody>
      </p:sp>
      <p:pic>
        <p:nvPicPr>
          <p:cNvPr id="1028" name="Picture 4" descr="Population and Sample Statistic - GeeksforGeeks">
            <a:extLst>
              <a:ext uri="{FF2B5EF4-FFF2-40B4-BE49-F238E27FC236}">
                <a16:creationId xmlns:a16="http://schemas.microsoft.com/office/drawing/2014/main" id="{E10DFC46-FCC6-2E18-22F4-C1D3620F2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691" y="1414463"/>
            <a:ext cx="95250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6253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EFF8-C3AA-9782-DE59-581AE2B1C97F}"/>
              </a:ext>
            </a:extLst>
          </p:cNvPr>
          <p:cNvSpPr>
            <a:spLocks noGrp="1"/>
          </p:cNvSpPr>
          <p:nvPr>
            <p:ph type="title"/>
          </p:nvPr>
        </p:nvSpPr>
        <p:spPr/>
        <p:txBody>
          <a:bodyPr/>
          <a:lstStyle/>
          <a:p>
            <a:r>
              <a:rPr lang="en-IN" dirty="0"/>
              <a:t>Population versus Sample</a:t>
            </a:r>
          </a:p>
        </p:txBody>
      </p:sp>
      <p:sp>
        <p:nvSpPr>
          <p:cNvPr id="3" name="Content Placeholder 2">
            <a:extLst>
              <a:ext uri="{FF2B5EF4-FFF2-40B4-BE49-F238E27FC236}">
                <a16:creationId xmlns:a16="http://schemas.microsoft.com/office/drawing/2014/main" id="{16391899-17BC-7E2B-62FC-609DD4E70A2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D25ADF9-158D-742A-40EE-8C70F0B98790}"/>
              </a:ext>
            </a:extLst>
          </p:cNvPr>
          <p:cNvPicPr>
            <a:picLocks noChangeAspect="1"/>
          </p:cNvPicPr>
          <p:nvPr/>
        </p:nvPicPr>
        <p:blipFill>
          <a:blip r:embed="rId2"/>
          <a:stretch>
            <a:fillRect/>
          </a:stretch>
        </p:blipFill>
        <p:spPr>
          <a:xfrm>
            <a:off x="1313529" y="1465348"/>
            <a:ext cx="8744871" cy="4475721"/>
          </a:xfrm>
          <a:prstGeom prst="rect">
            <a:avLst/>
          </a:prstGeom>
        </p:spPr>
      </p:pic>
    </p:spTree>
    <p:extLst>
      <p:ext uri="{BB962C8B-B14F-4D97-AF65-F5344CB8AC3E}">
        <p14:creationId xmlns:p14="http://schemas.microsoft.com/office/powerpoint/2010/main" val="6722573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969D-1D47-A7F4-75EC-CC9EF474EEBE}"/>
              </a:ext>
            </a:extLst>
          </p:cNvPr>
          <p:cNvSpPr>
            <a:spLocks noGrp="1"/>
          </p:cNvSpPr>
          <p:nvPr>
            <p:ph type="title"/>
          </p:nvPr>
        </p:nvSpPr>
        <p:spPr/>
        <p:txBody>
          <a:bodyPr/>
          <a:lstStyle/>
          <a:p>
            <a:r>
              <a:rPr lang="en-IN" dirty="0"/>
              <a:t>Measures of Location</a:t>
            </a:r>
          </a:p>
        </p:txBody>
      </p:sp>
      <p:sp>
        <p:nvSpPr>
          <p:cNvPr id="3" name="Content Placeholder 2">
            <a:extLst>
              <a:ext uri="{FF2B5EF4-FFF2-40B4-BE49-F238E27FC236}">
                <a16:creationId xmlns:a16="http://schemas.microsoft.com/office/drawing/2014/main" id="{1F441708-DEBB-7FBD-03A4-F18EF3E02705}"/>
              </a:ext>
            </a:extLst>
          </p:cNvPr>
          <p:cNvSpPr>
            <a:spLocks noGrp="1"/>
          </p:cNvSpPr>
          <p:nvPr>
            <p:ph idx="1"/>
          </p:nvPr>
        </p:nvSpPr>
        <p:spPr/>
        <p:txBody>
          <a:bodyPr/>
          <a:lstStyle/>
          <a:p>
            <a:r>
              <a:rPr lang="en-US" b="1" dirty="0"/>
              <a:t>Measures of location </a:t>
            </a:r>
            <a:r>
              <a:rPr lang="en-US" dirty="0"/>
              <a:t>provide estimates of a single value that in some fashion represents the “centering” of a set of data. </a:t>
            </a:r>
          </a:p>
          <a:p>
            <a:r>
              <a:rPr lang="en-US" dirty="0"/>
              <a:t>The most common is the average. </a:t>
            </a:r>
          </a:p>
          <a:p>
            <a:r>
              <a:rPr lang="en-US" dirty="0"/>
              <a:t>We all use averages routinely in our lives, for example, to measure student accomplishment in college (e.g., grade point average), to measure the performance of sports teams (e.g., batting average), and to measure performance in business (e.g., average delivery time).</a:t>
            </a:r>
          </a:p>
          <a:p>
            <a:endParaRPr lang="en-IN" dirty="0"/>
          </a:p>
        </p:txBody>
      </p:sp>
    </p:spTree>
    <p:extLst>
      <p:ext uri="{BB962C8B-B14F-4D97-AF65-F5344CB8AC3E}">
        <p14:creationId xmlns:p14="http://schemas.microsoft.com/office/powerpoint/2010/main" val="24507899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969D-1D47-A7F4-75EC-CC9EF474EEBE}"/>
              </a:ext>
            </a:extLst>
          </p:cNvPr>
          <p:cNvSpPr>
            <a:spLocks noGrp="1"/>
          </p:cNvSpPr>
          <p:nvPr>
            <p:ph type="title"/>
          </p:nvPr>
        </p:nvSpPr>
        <p:spPr/>
        <p:txBody>
          <a:bodyPr/>
          <a:lstStyle/>
          <a:p>
            <a:r>
              <a:rPr lang="en-IN" dirty="0"/>
              <a:t>Central Tendency</a:t>
            </a:r>
          </a:p>
        </p:txBody>
      </p:sp>
      <p:sp>
        <p:nvSpPr>
          <p:cNvPr id="3" name="Content Placeholder 2">
            <a:extLst>
              <a:ext uri="{FF2B5EF4-FFF2-40B4-BE49-F238E27FC236}">
                <a16:creationId xmlns:a16="http://schemas.microsoft.com/office/drawing/2014/main" id="{1F441708-DEBB-7FBD-03A4-F18EF3E02705}"/>
              </a:ext>
            </a:extLst>
          </p:cNvPr>
          <p:cNvSpPr>
            <a:spLocks noGrp="1"/>
          </p:cNvSpPr>
          <p:nvPr>
            <p:ph idx="1"/>
          </p:nvPr>
        </p:nvSpPr>
        <p:spPr/>
        <p:txBody>
          <a:bodyPr/>
          <a:lstStyle/>
          <a:p>
            <a:r>
              <a:rPr lang="en-US" dirty="0"/>
              <a:t>The </a:t>
            </a:r>
            <a:r>
              <a:rPr lang="en-US" b="1" dirty="0"/>
              <a:t>central tendency </a:t>
            </a:r>
            <a:r>
              <a:rPr lang="en-US" dirty="0"/>
              <a:t>is the statistical measure that represents the single value of the entire distribution or a dataset.</a:t>
            </a:r>
          </a:p>
          <a:p>
            <a:endParaRPr lang="en-IN" dirty="0"/>
          </a:p>
        </p:txBody>
      </p:sp>
      <p:pic>
        <p:nvPicPr>
          <p:cNvPr id="5" name="Picture 4">
            <a:extLst>
              <a:ext uri="{FF2B5EF4-FFF2-40B4-BE49-F238E27FC236}">
                <a16:creationId xmlns:a16="http://schemas.microsoft.com/office/drawing/2014/main" id="{5BD44E6C-FECF-062E-67FB-4904329CA6BC}"/>
              </a:ext>
            </a:extLst>
          </p:cNvPr>
          <p:cNvPicPr>
            <a:picLocks noChangeAspect="1"/>
          </p:cNvPicPr>
          <p:nvPr/>
        </p:nvPicPr>
        <p:blipFill>
          <a:blip r:embed="rId2"/>
          <a:stretch>
            <a:fillRect/>
          </a:stretch>
        </p:blipFill>
        <p:spPr>
          <a:xfrm>
            <a:off x="1884918" y="3052434"/>
            <a:ext cx="8677065" cy="2559523"/>
          </a:xfrm>
          <a:prstGeom prst="rect">
            <a:avLst/>
          </a:prstGeom>
        </p:spPr>
      </p:pic>
    </p:spTree>
    <p:extLst>
      <p:ext uri="{BB962C8B-B14F-4D97-AF65-F5344CB8AC3E}">
        <p14:creationId xmlns:p14="http://schemas.microsoft.com/office/powerpoint/2010/main" val="10925844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F30C-B3F4-CA05-1864-08D97EFC947F}"/>
              </a:ext>
            </a:extLst>
          </p:cNvPr>
          <p:cNvSpPr>
            <a:spLocks noGrp="1"/>
          </p:cNvSpPr>
          <p:nvPr>
            <p:ph type="title"/>
          </p:nvPr>
        </p:nvSpPr>
        <p:spPr/>
        <p:txBody>
          <a:bodyPr/>
          <a:lstStyle/>
          <a:p>
            <a:r>
              <a:rPr lang="en-IN" dirty="0"/>
              <a:t>Basic Usage</a:t>
            </a:r>
          </a:p>
        </p:txBody>
      </p:sp>
      <p:sp>
        <p:nvSpPr>
          <p:cNvPr id="3" name="Content Placeholder 2">
            <a:extLst>
              <a:ext uri="{FF2B5EF4-FFF2-40B4-BE49-F238E27FC236}">
                <a16:creationId xmlns:a16="http://schemas.microsoft.com/office/drawing/2014/main" id="{205741B1-6096-39CF-D6B3-FF4B10B142A7}"/>
              </a:ext>
            </a:extLst>
          </p:cNvPr>
          <p:cNvSpPr>
            <a:spLocks noGrp="1"/>
          </p:cNvSpPr>
          <p:nvPr>
            <p:ph idx="1"/>
          </p:nvPr>
        </p:nvSpPr>
        <p:spPr/>
        <p:txBody>
          <a:bodyPr/>
          <a:lstStyle/>
          <a:p>
            <a:r>
              <a:rPr lang="en-US" dirty="0"/>
              <a:t>All three measures of location have their own advantages and disadvantages, and the choice of which one to use depends on the nature of the data and the research question being investigated</a:t>
            </a:r>
          </a:p>
          <a:p>
            <a:r>
              <a:rPr lang="en-US" dirty="0"/>
              <a:t>Mean is preferred when the data is normally distributed and there are no outliers</a:t>
            </a:r>
          </a:p>
          <a:p>
            <a:r>
              <a:rPr lang="en-US" dirty="0"/>
              <a:t>Median is preferred when the data is skewed or has extreme values</a:t>
            </a:r>
          </a:p>
          <a:p>
            <a:r>
              <a:rPr lang="en-US" dirty="0"/>
              <a:t>Mode is useful for identifying the most common value or values in a dataset, but it is not used as frequently as the mean or median</a:t>
            </a:r>
            <a:endParaRPr lang="en-IN" dirty="0"/>
          </a:p>
        </p:txBody>
      </p:sp>
    </p:spTree>
    <p:extLst>
      <p:ext uri="{BB962C8B-B14F-4D97-AF65-F5344CB8AC3E}">
        <p14:creationId xmlns:p14="http://schemas.microsoft.com/office/powerpoint/2010/main" val="38621576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C06B8-1C77-1637-B5D4-AB1D94D59976}"/>
              </a:ext>
            </a:extLst>
          </p:cNvPr>
          <p:cNvSpPr>
            <a:spLocks noGrp="1"/>
          </p:cNvSpPr>
          <p:nvPr>
            <p:ph type="title"/>
          </p:nvPr>
        </p:nvSpPr>
        <p:spPr/>
        <p:txBody>
          <a:bodyPr/>
          <a:lstStyle/>
          <a:p>
            <a:r>
              <a:rPr lang="en-IN" dirty="0"/>
              <a:t>Mean</a:t>
            </a:r>
          </a:p>
        </p:txBody>
      </p:sp>
      <p:sp>
        <p:nvSpPr>
          <p:cNvPr id="3" name="Content Placeholder 2">
            <a:extLst>
              <a:ext uri="{FF2B5EF4-FFF2-40B4-BE49-F238E27FC236}">
                <a16:creationId xmlns:a16="http://schemas.microsoft.com/office/drawing/2014/main" id="{53E1A1E9-5B7E-C2F9-8077-852C2B907BC1}"/>
              </a:ext>
            </a:extLst>
          </p:cNvPr>
          <p:cNvSpPr>
            <a:spLocks noGrp="1"/>
          </p:cNvSpPr>
          <p:nvPr>
            <p:ph idx="1"/>
          </p:nvPr>
        </p:nvSpPr>
        <p:spPr/>
        <p:txBody>
          <a:bodyPr>
            <a:normAutofit fontScale="92500" lnSpcReduction="10000"/>
          </a:bodyPr>
          <a:lstStyle/>
          <a:p>
            <a:r>
              <a:rPr lang="en-US" b="1" dirty="0"/>
              <a:t>Mean </a:t>
            </a:r>
            <a:r>
              <a:rPr lang="en-US" dirty="0"/>
              <a:t>is the average of the given numbers and is calculated by dividing the sum of given numbers by the total number of numbers</a:t>
            </a:r>
          </a:p>
          <a:p>
            <a:endParaRPr lang="en-US" dirty="0"/>
          </a:p>
          <a:p>
            <a:r>
              <a:rPr lang="en-US" dirty="0"/>
              <a:t>Suppose we have a dataset of five test scores: 70, 80, 90, 85, and 75. To calculate the mean, we would first add up all the scores:</a:t>
            </a:r>
          </a:p>
          <a:p>
            <a:r>
              <a:rPr lang="en-US" dirty="0"/>
              <a:t>70 + 80 + 90 + 85 + 75 = 400</a:t>
            </a:r>
          </a:p>
          <a:p>
            <a:r>
              <a:rPr lang="en-US" dirty="0"/>
              <a:t>Next, we would divide the sum by the number of scores (which in this case is 5) to get the mean:</a:t>
            </a:r>
          </a:p>
          <a:p>
            <a:r>
              <a:rPr lang="en-US" dirty="0"/>
              <a:t>Mean = 400 / 5 = 80</a:t>
            </a:r>
          </a:p>
          <a:p>
            <a:r>
              <a:rPr lang="en-US" dirty="0"/>
              <a:t>So the mean test score in this dataset is 80</a:t>
            </a:r>
            <a:endParaRPr lang="en-IN" dirty="0"/>
          </a:p>
        </p:txBody>
      </p:sp>
    </p:spTree>
    <p:extLst>
      <p:ext uri="{BB962C8B-B14F-4D97-AF65-F5344CB8AC3E}">
        <p14:creationId xmlns:p14="http://schemas.microsoft.com/office/powerpoint/2010/main" val="33504295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F5293-97F0-4712-596E-8416B879CB76}"/>
              </a:ext>
            </a:extLst>
          </p:cNvPr>
          <p:cNvSpPr>
            <a:spLocks noGrp="1"/>
          </p:cNvSpPr>
          <p:nvPr>
            <p:ph type="title"/>
          </p:nvPr>
        </p:nvSpPr>
        <p:spPr/>
        <p:txBody>
          <a:bodyPr/>
          <a:lstStyle/>
          <a:p>
            <a:r>
              <a:rPr lang="en-IN" dirty="0"/>
              <a:t>Mean Formula</a:t>
            </a:r>
          </a:p>
        </p:txBody>
      </p:sp>
      <p:sp>
        <p:nvSpPr>
          <p:cNvPr id="3" name="Content Placeholder 2">
            <a:extLst>
              <a:ext uri="{FF2B5EF4-FFF2-40B4-BE49-F238E27FC236}">
                <a16:creationId xmlns:a16="http://schemas.microsoft.com/office/drawing/2014/main" id="{E0480A52-7E13-9133-01BB-073332CAE69F}"/>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196DE5C8-88FE-7437-E24D-12E37C19C81D}"/>
              </a:ext>
            </a:extLst>
          </p:cNvPr>
          <p:cNvPicPr>
            <a:picLocks noChangeAspect="1"/>
          </p:cNvPicPr>
          <p:nvPr/>
        </p:nvPicPr>
        <p:blipFill>
          <a:blip r:embed="rId2"/>
          <a:stretch>
            <a:fillRect/>
          </a:stretch>
        </p:blipFill>
        <p:spPr>
          <a:xfrm>
            <a:off x="634719" y="1553243"/>
            <a:ext cx="10922561" cy="4896102"/>
          </a:xfrm>
          <a:prstGeom prst="rect">
            <a:avLst/>
          </a:prstGeom>
        </p:spPr>
      </p:pic>
    </p:spTree>
    <p:extLst>
      <p:ext uri="{BB962C8B-B14F-4D97-AF65-F5344CB8AC3E}">
        <p14:creationId xmlns:p14="http://schemas.microsoft.com/office/powerpoint/2010/main" val="17479185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13588</Words>
  <Application>Microsoft Office PowerPoint</Application>
  <PresentationFormat>Widescreen</PresentationFormat>
  <Paragraphs>1273</Paragraphs>
  <Slides>214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214</vt:i4>
      </vt:variant>
    </vt:vector>
  </HeadingPairs>
  <TitlesOfParts>
    <vt:vector size="219" baseType="lpstr">
      <vt:lpstr>Arial</vt:lpstr>
      <vt:lpstr>Calibri</vt:lpstr>
      <vt:lpstr>Calibri Light</vt:lpstr>
      <vt:lpstr>Cambria Math</vt:lpstr>
      <vt:lpstr>Office Theme</vt:lpstr>
      <vt:lpstr>Data Analytics</vt:lpstr>
      <vt:lpstr>Basic Concepts</vt:lpstr>
      <vt:lpstr>Current and Historical Data</vt:lpstr>
      <vt:lpstr>Using Data</vt:lpstr>
      <vt:lpstr>Operational and Analytical Systems</vt:lpstr>
      <vt:lpstr>Operational and Analytical Systems</vt:lpstr>
      <vt:lpstr>Data Warehousing to Data Analytics</vt:lpstr>
      <vt:lpstr>Areas of Data-related Work</vt:lpstr>
      <vt:lpstr>Three Key Parts</vt:lpstr>
      <vt:lpstr>Data Analytics</vt:lpstr>
      <vt:lpstr>Data Analytics</vt:lpstr>
      <vt:lpstr>Data Science</vt:lpstr>
      <vt:lpstr>Data Science Examples</vt:lpstr>
      <vt:lpstr>Data Engineering</vt:lpstr>
      <vt:lpstr>Data Roles</vt:lpstr>
      <vt:lpstr>Data Analytics Tool Categories</vt:lpstr>
      <vt:lpstr>Data Analytics Life Cycle</vt:lpstr>
      <vt:lpstr>Data Analytics Life Cycle</vt:lpstr>
      <vt:lpstr>Types of Business Analytics</vt:lpstr>
      <vt:lpstr>Descriptive Analytics</vt:lpstr>
      <vt:lpstr>Diagnostic Analytics</vt:lpstr>
      <vt:lpstr>Predictive Analytics</vt:lpstr>
      <vt:lpstr>Prescriptive Analytics</vt:lpstr>
      <vt:lpstr>Data Analytics Life Cycle</vt:lpstr>
      <vt:lpstr>Phase 1: Data Discovery and Formation</vt:lpstr>
      <vt:lpstr>Phase 2: Data Preparation and Processing</vt:lpstr>
      <vt:lpstr>Phase 3: Design a Model</vt:lpstr>
      <vt:lpstr>Phase 4: Model Building</vt:lpstr>
      <vt:lpstr>Phase 5: Result Communication and Publication</vt:lpstr>
      <vt:lpstr>Phase 6: Measuring the Effectiveness</vt:lpstr>
      <vt:lpstr>Basic Concepts</vt:lpstr>
      <vt:lpstr>Individuals and Variables</vt:lpstr>
      <vt:lpstr>Data and Data Table</vt:lpstr>
      <vt:lpstr>Variable Types</vt:lpstr>
      <vt:lpstr>Quantitative Variable Sub-types</vt:lpstr>
      <vt:lpstr>Types of Variables</vt:lpstr>
      <vt:lpstr>Four Levels of Measurement</vt:lpstr>
      <vt:lpstr>Types of Data</vt:lpstr>
      <vt:lpstr>Nominal Data</vt:lpstr>
      <vt:lpstr>Nominal Data</vt:lpstr>
      <vt:lpstr>Ordinal Data</vt:lpstr>
      <vt:lpstr>Ordinal Data</vt:lpstr>
      <vt:lpstr>Interval Data</vt:lpstr>
      <vt:lpstr>Interval Data</vt:lpstr>
      <vt:lpstr>True Zero Concept</vt:lpstr>
      <vt:lpstr>Ratio Data</vt:lpstr>
      <vt:lpstr>Interval Data and Ratio Data – Key Differences</vt:lpstr>
      <vt:lpstr>Visualization and Exploring Data</vt:lpstr>
      <vt:lpstr>Data Visualization</vt:lpstr>
      <vt:lpstr>Data Visualization</vt:lpstr>
      <vt:lpstr>One-way Tables</vt:lpstr>
      <vt:lpstr>Bar Graphs and Pie Charts</vt:lpstr>
      <vt:lpstr>Bar Graph</vt:lpstr>
      <vt:lpstr>Bar Graph in Excel</vt:lpstr>
      <vt:lpstr>barGraph-2.py</vt:lpstr>
      <vt:lpstr>Pie Chart </vt:lpstr>
      <vt:lpstr>Pie Chart in Excel</vt:lpstr>
      <vt:lpstr>pieChart.py</vt:lpstr>
      <vt:lpstr>Constructing a Bar Chart: Dataset</vt:lpstr>
      <vt:lpstr>Summary Table (Frequency Table) and Bar Graph</vt:lpstr>
      <vt:lpstr>Creating a Frequency Table in Python</vt:lpstr>
      <vt:lpstr>Frequency Table in Excel</vt:lpstr>
      <vt:lpstr>frequencyTable.py (pip install pandas and pip install numpy first)</vt:lpstr>
      <vt:lpstr>Line Graphs</vt:lpstr>
      <vt:lpstr>Line Graphs</vt:lpstr>
      <vt:lpstr>Line Graph Usage</vt:lpstr>
      <vt:lpstr>Suitable Example for Line Graph</vt:lpstr>
      <vt:lpstr>Observations</vt:lpstr>
      <vt:lpstr>Line Graph in Excel</vt:lpstr>
      <vt:lpstr>lineGraph.py</vt:lpstr>
      <vt:lpstr>Two-way Tables</vt:lpstr>
      <vt:lpstr>Basic Idea</vt:lpstr>
      <vt:lpstr>Visualizing the Data</vt:lpstr>
      <vt:lpstr>Two-way Tables</vt:lpstr>
      <vt:lpstr>Two-way Tables</vt:lpstr>
      <vt:lpstr>Line Graph for a part of the Data</vt:lpstr>
      <vt:lpstr>Showing Totals</vt:lpstr>
      <vt:lpstr>Why Totals?</vt:lpstr>
      <vt:lpstr>Bar Graph</vt:lpstr>
      <vt:lpstr>barGraph.py</vt:lpstr>
      <vt:lpstr>Comparison Bar Graph</vt:lpstr>
      <vt:lpstr>Comparison Line Graph</vt:lpstr>
      <vt:lpstr>Venn Diagram</vt:lpstr>
      <vt:lpstr>Venn Diagram</vt:lpstr>
      <vt:lpstr>Interpretation</vt:lpstr>
      <vt:lpstr>Join Distribution</vt:lpstr>
      <vt:lpstr>Histogram</vt:lpstr>
      <vt:lpstr>Why Histogram?</vt:lpstr>
      <vt:lpstr>Why Histogram?</vt:lpstr>
      <vt:lpstr>Histogram Example</vt:lpstr>
      <vt:lpstr>When to use a Bar graph and when to use a Histogram?</vt:lpstr>
      <vt:lpstr>Descriptive Statistical Measures</vt:lpstr>
      <vt:lpstr>Population versus Sample</vt:lpstr>
      <vt:lpstr>Population versus Sample</vt:lpstr>
      <vt:lpstr>Measures of Location</vt:lpstr>
      <vt:lpstr>Central Tendency</vt:lpstr>
      <vt:lpstr>Basic Usage</vt:lpstr>
      <vt:lpstr>Mean</vt:lpstr>
      <vt:lpstr>Mean Formula</vt:lpstr>
      <vt:lpstr>Outliers</vt:lpstr>
      <vt:lpstr>Python program for mean – Without Library</vt:lpstr>
      <vt:lpstr>Python program for mean – Using Library</vt:lpstr>
      <vt:lpstr>Mean in Excel</vt:lpstr>
      <vt:lpstr>Conditional Mean in Excel</vt:lpstr>
      <vt:lpstr>Mean in Excel: Dealing with Outliers</vt:lpstr>
      <vt:lpstr>Median</vt:lpstr>
      <vt:lpstr>Median Calculation</vt:lpstr>
      <vt:lpstr>Median: Illustrated</vt:lpstr>
      <vt:lpstr>Median and Outliers/Extreme Values</vt:lpstr>
      <vt:lpstr>Python Median – Without Library</vt:lpstr>
      <vt:lpstr>Python Median – Using Library</vt:lpstr>
      <vt:lpstr>Impact of Large Values (Outliers)</vt:lpstr>
      <vt:lpstr>C:\code\Data Analytics\mean_median.py</vt:lpstr>
      <vt:lpstr>Median in Excel</vt:lpstr>
      <vt:lpstr>Mode</vt:lpstr>
      <vt:lpstr>Bimodal, Trimodal, Multimodal data</vt:lpstr>
      <vt:lpstr>Python Mode – Without Library</vt:lpstr>
      <vt:lpstr>Python Mode – Using Library</vt:lpstr>
      <vt:lpstr>Mode in Excel</vt:lpstr>
      <vt:lpstr>Comparison and Relation</vt:lpstr>
      <vt:lpstr>Measures of Dispersion</vt:lpstr>
      <vt:lpstr>Measures of Dispersion</vt:lpstr>
      <vt:lpstr>Range</vt:lpstr>
      <vt:lpstr>Python Range</vt:lpstr>
      <vt:lpstr>Python Range Function</vt:lpstr>
      <vt:lpstr>Problems with Range</vt:lpstr>
      <vt:lpstr>Interquartile Range (IQR)</vt:lpstr>
      <vt:lpstr>Interquartile Range – Example</vt:lpstr>
      <vt:lpstr>Interquartile Range – Example</vt:lpstr>
      <vt:lpstr>IQR for even and odd number of data points</vt:lpstr>
      <vt:lpstr>IQR for odd number of data points</vt:lpstr>
      <vt:lpstr>Interquartile Range in Python</vt:lpstr>
      <vt:lpstr>Interquartile Range using Library</vt:lpstr>
      <vt:lpstr>Variance</vt:lpstr>
      <vt:lpstr>Variance Calculation</vt:lpstr>
      <vt:lpstr>Variance Example</vt:lpstr>
      <vt:lpstr>Variance Example</vt:lpstr>
      <vt:lpstr>Variance Example</vt:lpstr>
      <vt:lpstr>Why are the Differences Squared?</vt:lpstr>
      <vt:lpstr>“Variance” without Squaring the Differences</vt:lpstr>
      <vt:lpstr>Limitation of Variance: How to Quantify?</vt:lpstr>
      <vt:lpstr>Variance in Python</vt:lpstr>
      <vt:lpstr>Variance in Python using Library</vt:lpstr>
      <vt:lpstr>Another Technique</vt:lpstr>
      <vt:lpstr>Variance in Excel</vt:lpstr>
      <vt:lpstr>Standard Deviation</vt:lpstr>
      <vt:lpstr>Standard Deviation Example </vt:lpstr>
      <vt:lpstr>Variance (Deviation) and Standard Deviation: Example</vt:lpstr>
      <vt:lpstr>Problem</vt:lpstr>
      <vt:lpstr>Solution</vt:lpstr>
      <vt:lpstr>In Excel</vt:lpstr>
      <vt:lpstr>Key points</vt:lpstr>
      <vt:lpstr>Standard Deviation Interpretation</vt:lpstr>
      <vt:lpstr>Problem</vt:lpstr>
      <vt:lpstr>Solution</vt:lpstr>
      <vt:lpstr>Python Standard Deviation</vt:lpstr>
      <vt:lpstr>Python Standard Deviation using numpy</vt:lpstr>
      <vt:lpstr>Standard Deviation in Excel</vt:lpstr>
      <vt:lpstr>Coefficient of Variation – 1</vt:lpstr>
      <vt:lpstr>Example</vt:lpstr>
      <vt:lpstr>Example</vt:lpstr>
      <vt:lpstr>Coefficient of Variation</vt:lpstr>
      <vt:lpstr>Making Investment Decisions</vt:lpstr>
      <vt:lpstr>Making Investment Decisions</vt:lpstr>
      <vt:lpstr>Making Investment Decisions</vt:lpstr>
      <vt:lpstr>Population and Sample, Probability Theory</vt:lpstr>
      <vt:lpstr>Population</vt:lpstr>
      <vt:lpstr>Sample</vt:lpstr>
      <vt:lpstr>Why Sampling?</vt:lpstr>
      <vt:lpstr>Univariate Sampling</vt:lpstr>
      <vt:lpstr>Bivariate Sampling</vt:lpstr>
      <vt:lpstr>Resampling</vt:lpstr>
      <vt:lpstr>Sample Space and Events</vt:lpstr>
      <vt:lpstr>Sample Space and Events</vt:lpstr>
      <vt:lpstr>Sample Spaces and Events</vt:lpstr>
      <vt:lpstr>Sample Space: Examples</vt:lpstr>
      <vt:lpstr>Sample Space: Examples – Venn Diagram</vt:lpstr>
      <vt:lpstr>Probability</vt:lpstr>
      <vt:lpstr>Probability Definition</vt:lpstr>
      <vt:lpstr>Probability Measurement</vt:lpstr>
      <vt:lpstr>Example: Flipping a coin</vt:lpstr>
      <vt:lpstr>Example: Flipping a coin Twice</vt:lpstr>
      <vt:lpstr>Example: Drawing a queen from deck of playing cards</vt:lpstr>
      <vt:lpstr>Joint, Conditional, Marginal Probability</vt:lpstr>
      <vt:lpstr>Basic Terms</vt:lpstr>
      <vt:lpstr>Marginal Probability Example</vt:lpstr>
      <vt:lpstr>Conditional Probability</vt:lpstr>
      <vt:lpstr>Conditional Probability Example</vt:lpstr>
      <vt:lpstr>Conditional Probability Code Example</vt:lpstr>
      <vt:lpstr>Bayes’ Theorem</vt:lpstr>
      <vt:lpstr>Bayes’ Theorem</vt:lpstr>
      <vt:lpstr>Bayes Theorem Example</vt:lpstr>
      <vt:lpstr>Bayes Theorem Example</vt:lpstr>
      <vt:lpstr>Problem</vt:lpstr>
      <vt:lpstr>Solution</vt:lpstr>
      <vt:lpstr>Problem</vt:lpstr>
      <vt:lpstr>Solution</vt:lpstr>
      <vt:lpstr>Bayes Theorem and Naïve Bayes Classifier</vt:lpstr>
      <vt:lpstr>Features</vt:lpstr>
      <vt:lpstr>Naïve Bayes Types</vt:lpstr>
      <vt:lpstr>Naïve Bayes by Randomly Generating a Dataset</vt:lpstr>
      <vt:lpstr>Naïve Bayes Example</vt:lpstr>
      <vt:lpstr>naïve_bayes_loan_example.py</vt:lpstr>
      <vt:lpstr>Dummy Variables using One-Hot Encoding – Part 1</vt:lpstr>
      <vt:lpstr>Dummy Variables using One-Hot Encoding – Part 2</vt:lpstr>
      <vt:lpstr>Confusion Matrix Concept</vt:lpstr>
      <vt:lpstr>Confusion Matrix Components</vt:lpstr>
      <vt:lpstr>Email Example</vt:lpstr>
      <vt:lpstr>Use of Confusion Matrix</vt:lpstr>
      <vt:lpstr>Interpretation</vt:lpstr>
      <vt:lpstr>Confusion Matrix for the Cancer Patients Data</vt:lpstr>
      <vt:lpstr>Type I and Type II Errors</vt:lpstr>
      <vt:lpstr>Metrics Derived from Confusion Matrix</vt:lpstr>
      <vt:lpstr>Metrics for Our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dc:title>
  <dc:creator>Atul Kahate</dc:creator>
  <cp:lastModifiedBy>Atul Kahate</cp:lastModifiedBy>
  <cp:revision>1</cp:revision>
  <dcterms:created xsi:type="dcterms:W3CDTF">2023-12-14T13:04:18Z</dcterms:created>
  <dcterms:modified xsi:type="dcterms:W3CDTF">2023-12-14T13:06:28Z</dcterms:modified>
</cp:coreProperties>
</file>